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5"/>
  </p:notesMasterIdLst>
  <p:sldIdLst>
    <p:sldId id="256" r:id="rId2"/>
    <p:sldId id="257" r:id="rId3"/>
    <p:sldId id="258" r:id="rId4"/>
    <p:sldId id="259" r:id="rId5"/>
    <p:sldId id="260" r:id="rId6"/>
    <p:sldId id="261" r:id="rId7"/>
    <p:sldId id="267" r:id="rId8"/>
    <p:sldId id="268" r:id="rId9"/>
    <p:sldId id="262" r:id="rId10"/>
    <p:sldId id="263" r:id="rId11"/>
    <p:sldId id="264" r:id="rId12"/>
    <p:sldId id="265"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eves, Katie" initials="RK" lastIdx="1" clrIdx="0">
    <p:extLst>
      <p:ext uri="{19B8F6BF-5375-455C-9EA6-DF929625EA0E}">
        <p15:presenceInfo xmlns:p15="http://schemas.microsoft.com/office/powerpoint/2012/main" userId="S-1-5-21-2338163137-2684688362-157462135-721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E9DF"/>
    <a:srgbClr val="C79C69"/>
    <a:srgbClr val="372655"/>
    <a:srgbClr val="3D88A8"/>
    <a:srgbClr val="6D5B97"/>
    <a:srgbClr val="102268"/>
    <a:srgbClr val="096BA3"/>
    <a:srgbClr val="0F9EFB"/>
    <a:srgbClr val="385623"/>
    <a:srgbClr val="3D88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31" autoAdjust="0"/>
    <p:restoredTop sz="87883" autoAdjust="0"/>
  </p:normalViewPr>
  <p:slideViewPr>
    <p:cSldViewPr snapToGrid="0" snapToObjects="1" showGuides="1">
      <p:cViewPr varScale="1">
        <p:scale>
          <a:sx n="110" d="100"/>
          <a:sy n="110" d="100"/>
        </p:scale>
        <p:origin x="1976"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8D1000-D3B8-D440-8861-CD99BA79407E}" type="datetimeFigureOut">
              <a:rPr lang="en-US" smtClean="0"/>
              <a:t>9/12/19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CE6CB7-542C-0A40-A1D9-CA6EADA0C63B}" type="slidenum">
              <a:rPr lang="en-US" smtClean="0"/>
              <a:t>‹#›</a:t>
            </a:fld>
            <a:endParaRPr lang="en-US"/>
          </a:p>
        </p:txBody>
      </p:sp>
    </p:spTree>
    <p:extLst>
      <p:ext uri="{BB962C8B-B14F-4D97-AF65-F5344CB8AC3E}">
        <p14:creationId xmlns:p14="http://schemas.microsoft.com/office/powerpoint/2010/main" val="1388754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CE6CB7-542C-0A40-A1D9-CA6EADA0C63B}" type="slidenum">
              <a:rPr lang="en-US" smtClean="0"/>
              <a:t>1</a:t>
            </a:fld>
            <a:endParaRPr lang="en-US"/>
          </a:p>
        </p:txBody>
      </p:sp>
    </p:spTree>
    <p:extLst>
      <p:ext uri="{BB962C8B-B14F-4D97-AF65-F5344CB8AC3E}">
        <p14:creationId xmlns:p14="http://schemas.microsoft.com/office/powerpoint/2010/main" val="767954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36. America’s Pledge, 2017: America’s Pledge Phase 1 Report: States, Cities, and Businesses in the United States Are Stepping Up on Climate Action. Bloomberg Philanthropies, New York, NY, 123 pp. https://</a:t>
            </a:r>
            <a:r>
              <a:rPr lang="en-US" sz="1200" b="0" i="0" u="none" strike="noStrike" kern="1200" baseline="0" dirty="0" err="1">
                <a:solidFill>
                  <a:schemeClr val="tx1"/>
                </a:solidFill>
                <a:latin typeface="+mn-lt"/>
                <a:ea typeface="+mn-ea"/>
                <a:cs typeface="+mn-cs"/>
              </a:rPr>
              <a:t>www.bbhub.io</a:t>
            </a:r>
            <a:r>
              <a:rPr lang="en-US" sz="1200" b="0" i="0" u="none" strike="noStrike" kern="1200" baseline="0" dirty="0">
                <a:solidFill>
                  <a:schemeClr val="tx1"/>
                </a:solidFill>
                <a:latin typeface="+mn-lt"/>
                <a:ea typeface="+mn-ea"/>
                <a:cs typeface="+mn-cs"/>
              </a:rPr>
              <a:t>/</a:t>
            </a:r>
            <a:r>
              <a:rPr lang="en-US" sz="1200" b="0" i="0" u="none" strike="noStrike" kern="1200" baseline="0" dirty="0" err="1">
                <a:solidFill>
                  <a:schemeClr val="tx1"/>
                </a:solidFill>
                <a:latin typeface="+mn-lt"/>
                <a:ea typeface="+mn-ea"/>
                <a:cs typeface="+mn-cs"/>
              </a:rPr>
              <a:t>dotorg</a:t>
            </a:r>
            <a:r>
              <a:rPr lang="en-US" sz="1200" b="0" i="0" u="none" strike="noStrike" kern="1200" baseline="0" dirty="0">
                <a:solidFill>
                  <a:schemeClr val="tx1"/>
                </a:solidFill>
                <a:latin typeface="+mn-lt"/>
                <a:ea typeface="+mn-ea"/>
                <a:cs typeface="+mn-cs"/>
              </a:rPr>
              <a:t>/sites/28/2017/11/</a:t>
            </a:r>
            <a:r>
              <a:rPr lang="en-US" sz="1200" b="0" i="0" u="none" strike="noStrike" kern="1200" baseline="0" dirty="0" err="1">
                <a:solidFill>
                  <a:schemeClr val="tx1"/>
                </a:solidFill>
                <a:latin typeface="+mn-lt"/>
                <a:ea typeface="+mn-ea"/>
                <a:cs typeface="+mn-cs"/>
              </a:rPr>
              <a:t>AmericasPledgePhaseOneReportWeb.pdf</a:t>
            </a:r>
            <a:r>
              <a:rPr lang="en-US" sz="1200" b="0" i="0" u="none" strike="noStrike" kern="1200" baseline="0" dirty="0">
                <a:solidFill>
                  <a:schemeClr val="tx1"/>
                </a:solidFill>
                <a:latin typeface="+mn-lt"/>
                <a:ea typeface="+mn-ea"/>
                <a:cs typeface="+mn-cs"/>
              </a:rPr>
              <a:t>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42. DSIRE, 2017: Database of State Incentives for Renewables &amp; Efficiency (DSIRE) [online tool]. NC State University, NC Clean Energy Technology Center, Raleigh, NC. http://</a:t>
            </a:r>
            <a:r>
              <a:rPr lang="en-US" sz="1200" b="0" i="0" u="none" strike="noStrike" kern="1200" baseline="0" dirty="0" err="1">
                <a:solidFill>
                  <a:schemeClr val="tx1"/>
                </a:solidFill>
                <a:latin typeface="+mn-lt"/>
                <a:ea typeface="+mn-ea"/>
                <a:cs typeface="+mn-cs"/>
              </a:rPr>
              <a:t>www.dsireusa.org</a:t>
            </a:r>
            <a:r>
              <a:rPr lang="en-US" sz="1200" b="0" i="0" u="none" strike="noStrike" kern="1200" baseline="0" dirty="0">
                <a:solidFill>
                  <a:schemeClr val="tx1"/>
                </a:solidFill>
                <a:latin typeface="+mn-lt"/>
                <a:ea typeface="+mn-ea"/>
                <a:cs typeface="+mn-cs"/>
              </a:rPr>
              <a:t>/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45. </a:t>
            </a:r>
            <a:r>
              <a:rPr lang="en-US" sz="1200" b="0" i="0" u="none" strike="noStrike" kern="1200" baseline="0" dirty="0" err="1">
                <a:solidFill>
                  <a:schemeClr val="tx1"/>
                </a:solidFill>
                <a:latin typeface="+mn-lt"/>
                <a:ea typeface="+mn-ea"/>
                <a:cs typeface="+mn-cs"/>
              </a:rPr>
              <a:t>Barbose</a:t>
            </a:r>
            <a:r>
              <a:rPr lang="en-US" sz="1200" b="0" i="0" u="none" strike="noStrike" kern="1200" baseline="0" dirty="0">
                <a:solidFill>
                  <a:schemeClr val="tx1"/>
                </a:solidFill>
                <a:latin typeface="+mn-lt"/>
                <a:ea typeface="+mn-ea"/>
                <a:cs typeface="+mn-cs"/>
              </a:rPr>
              <a:t>, G.L., 2016: U.S. Renewables Portfolio Standards 2016 Annual Status Report. LBNL-1005057. Lawrence Berkeley National Laboratory, Berkeley, CA. https://</a:t>
            </a:r>
            <a:r>
              <a:rPr lang="en-US" sz="1200" b="0" i="0" u="none" strike="noStrike" kern="1200" baseline="0" dirty="0" err="1">
                <a:solidFill>
                  <a:schemeClr val="tx1"/>
                </a:solidFill>
                <a:latin typeface="+mn-lt"/>
                <a:ea typeface="+mn-ea"/>
                <a:cs typeface="+mn-cs"/>
              </a:rPr>
              <a:t>emp.lbl.gov</a:t>
            </a:r>
            <a:r>
              <a:rPr lang="en-US" sz="1200" b="0" i="0" u="none" strike="noStrike" kern="1200" baseline="0" dirty="0">
                <a:solidFill>
                  <a:schemeClr val="tx1"/>
                </a:solidFill>
                <a:latin typeface="+mn-lt"/>
                <a:ea typeface="+mn-ea"/>
                <a:cs typeface="+mn-cs"/>
              </a:rPr>
              <a:t>/projects/renewables-portfolio/ </a:t>
            </a:r>
            <a:endParaRPr lang="en-US" dirty="0"/>
          </a:p>
        </p:txBody>
      </p:sp>
      <p:sp>
        <p:nvSpPr>
          <p:cNvPr id="4" name="Slide Number Placeholder 3"/>
          <p:cNvSpPr>
            <a:spLocks noGrp="1"/>
          </p:cNvSpPr>
          <p:nvPr>
            <p:ph type="sldNum" sz="quarter" idx="10"/>
          </p:nvPr>
        </p:nvSpPr>
        <p:spPr/>
        <p:txBody>
          <a:bodyPr/>
          <a:lstStyle/>
          <a:p>
            <a:fld id="{E8CE6CB7-542C-0A40-A1D9-CA6EADA0C63B}" type="slidenum">
              <a:rPr lang="en-US" smtClean="0"/>
              <a:t>6</a:t>
            </a:fld>
            <a:endParaRPr lang="en-US"/>
          </a:p>
        </p:txBody>
      </p:sp>
    </p:spTree>
    <p:extLst>
      <p:ext uri="{BB962C8B-B14F-4D97-AF65-F5344CB8AC3E}">
        <p14:creationId xmlns:p14="http://schemas.microsoft.com/office/powerpoint/2010/main" val="17823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 </a:t>
            </a:r>
            <a:r>
              <a:rPr lang="en-US" sz="1200" kern="1200" dirty="0">
                <a:solidFill>
                  <a:schemeClr val="tx1"/>
                </a:solidFill>
                <a:effectLst/>
                <a:latin typeface="+mn-lt"/>
                <a:ea typeface="+mn-ea"/>
                <a:cs typeface="+mn-cs"/>
              </a:rPr>
              <a:t>Hsiang, S., R. Kopp, A. </a:t>
            </a:r>
            <a:r>
              <a:rPr lang="en-US" sz="1200" kern="1200" dirty="0" err="1">
                <a:solidFill>
                  <a:schemeClr val="tx1"/>
                </a:solidFill>
                <a:effectLst/>
                <a:latin typeface="+mn-lt"/>
                <a:ea typeface="+mn-ea"/>
                <a:cs typeface="+mn-cs"/>
              </a:rPr>
              <a:t>Jina</a:t>
            </a:r>
            <a:r>
              <a:rPr lang="en-US" sz="1200" kern="1200" dirty="0">
                <a:solidFill>
                  <a:schemeClr val="tx1"/>
                </a:solidFill>
                <a:effectLst/>
                <a:latin typeface="+mn-lt"/>
                <a:ea typeface="+mn-ea"/>
                <a:cs typeface="+mn-cs"/>
              </a:rPr>
              <a:t>, J. Rising, M. Delgado, S. Mohan, D.J. Rasmussen, R. Muir-Wood, P. Wilson, M. Oppenheimer, K. Larsen, and T. Houser, 2017: Estimating economic damage from climate change in the United States. </a:t>
            </a:r>
            <a:r>
              <a:rPr lang="en-US" sz="1200" i="1" kern="1200" dirty="0">
                <a:solidFill>
                  <a:schemeClr val="tx1"/>
                </a:solidFill>
                <a:effectLst/>
                <a:latin typeface="+mn-lt"/>
                <a:ea typeface="+mn-ea"/>
                <a:cs typeface="+mn-cs"/>
              </a:rPr>
              <a:t>Science, </a:t>
            </a:r>
            <a:r>
              <a:rPr lang="en-US" sz="1200" b="1" kern="1200" dirty="0">
                <a:solidFill>
                  <a:schemeClr val="tx1"/>
                </a:solidFill>
                <a:effectLst/>
                <a:latin typeface="+mn-lt"/>
                <a:ea typeface="+mn-ea"/>
                <a:cs typeface="+mn-cs"/>
              </a:rPr>
              <a:t>356 </a:t>
            </a:r>
            <a:r>
              <a:rPr lang="en-US" sz="1200" kern="1200" dirty="0">
                <a:solidFill>
                  <a:schemeClr val="tx1"/>
                </a:solidFill>
                <a:effectLst/>
                <a:latin typeface="+mn-lt"/>
                <a:ea typeface="+mn-ea"/>
                <a:cs typeface="+mn-cs"/>
              </a:rPr>
              <a:t>(6345), 1362-1369. http://</a:t>
            </a:r>
            <a:r>
              <a:rPr lang="en-US" sz="1200" kern="1200" dirty="0" err="1">
                <a:solidFill>
                  <a:schemeClr val="tx1"/>
                </a:solidFill>
                <a:effectLst/>
                <a:latin typeface="+mn-lt"/>
                <a:ea typeface="+mn-ea"/>
                <a:cs typeface="+mn-cs"/>
              </a:rPr>
              <a:t>dx.doi.org</a:t>
            </a:r>
            <a:r>
              <a:rPr lang="en-US" sz="1200" kern="1200" dirty="0">
                <a:solidFill>
                  <a:schemeClr val="tx1"/>
                </a:solidFill>
                <a:effectLst/>
                <a:latin typeface="+mn-lt"/>
                <a:ea typeface="+mn-ea"/>
                <a:cs typeface="+mn-cs"/>
              </a:rPr>
              <a:t>/10.1126/science.aal4369 </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 </a:t>
            </a:r>
            <a:r>
              <a:rPr lang="en-US" sz="1200" kern="1200" dirty="0">
                <a:solidFill>
                  <a:schemeClr val="tx1"/>
                </a:solidFill>
                <a:effectLst/>
                <a:latin typeface="+mn-lt"/>
                <a:ea typeface="+mn-ea"/>
                <a:cs typeface="+mn-cs"/>
              </a:rPr>
              <a:t>O’Neill, B.C., J. M. Done, A. </a:t>
            </a:r>
            <a:r>
              <a:rPr lang="en-US" sz="1200" kern="1200" dirty="0" err="1">
                <a:solidFill>
                  <a:schemeClr val="tx1"/>
                </a:solidFill>
                <a:effectLst/>
                <a:latin typeface="+mn-lt"/>
                <a:ea typeface="+mn-ea"/>
                <a:cs typeface="+mn-cs"/>
              </a:rPr>
              <a:t>Gettelman</a:t>
            </a:r>
            <a:r>
              <a:rPr lang="en-US" sz="1200" kern="1200" dirty="0">
                <a:solidFill>
                  <a:schemeClr val="tx1"/>
                </a:solidFill>
                <a:effectLst/>
                <a:latin typeface="+mn-lt"/>
                <a:ea typeface="+mn-ea"/>
                <a:cs typeface="+mn-cs"/>
              </a:rPr>
              <a:t>, P. Lawrence, F. Lehner, J.-F. </a:t>
            </a:r>
            <a:r>
              <a:rPr lang="en-US" sz="1200" kern="1200" dirty="0" err="1">
                <a:solidFill>
                  <a:schemeClr val="tx1"/>
                </a:solidFill>
                <a:effectLst/>
                <a:latin typeface="+mn-lt"/>
                <a:ea typeface="+mn-ea"/>
                <a:cs typeface="+mn-cs"/>
              </a:rPr>
              <a:t>Lamarque</a:t>
            </a:r>
            <a:r>
              <a:rPr lang="en-US" sz="1200" kern="1200" dirty="0">
                <a:solidFill>
                  <a:schemeClr val="tx1"/>
                </a:solidFill>
                <a:effectLst/>
                <a:latin typeface="+mn-lt"/>
                <a:ea typeface="+mn-ea"/>
                <a:cs typeface="+mn-cs"/>
              </a:rPr>
              <a:t>, L. Lin, A. J. Monaghan, K. Oleson, X. Ren, B. M. Sanderson, C. Tebaldi, M. Weitzel, Y. Xu, B. Anderson, M.J. Fix, and S. </a:t>
            </a:r>
            <a:r>
              <a:rPr lang="en-US" sz="1200" kern="1200" dirty="0" err="1">
                <a:solidFill>
                  <a:schemeClr val="tx1"/>
                </a:solidFill>
                <a:effectLst/>
                <a:latin typeface="+mn-lt"/>
                <a:ea typeface="+mn-ea"/>
                <a:cs typeface="+mn-cs"/>
              </a:rPr>
              <a:t>Levis</a:t>
            </a:r>
            <a:r>
              <a:rPr lang="en-US" sz="1200" kern="1200" dirty="0">
                <a:solidFill>
                  <a:schemeClr val="tx1"/>
                </a:solidFill>
                <a:effectLst/>
                <a:latin typeface="+mn-lt"/>
                <a:ea typeface="+mn-ea"/>
                <a:cs typeface="+mn-cs"/>
              </a:rPr>
              <a:t>, 2017: The Benefits of Reduced Anthropogenic Climate </a:t>
            </a:r>
            <a:r>
              <a:rPr lang="en-US" sz="1200" kern="1200" dirty="0" err="1">
                <a:solidFill>
                  <a:schemeClr val="tx1"/>
                </a:solidFill>
                <a:effectLst/>
                <a:latin typeface="+mn-lt"/>
                <a:ea typeface="+mn-ea"/>
                <a:cs typeface="+mn-cs"/>
              </a:rPr>
              <a:t>changE</a:t>
            </a:r>
            <a:r>
              <a:rPr lang="en-US" sz="1200" kern="1200" dirty="0">
                <a:solidFill>
                  <a:schemeClr val="tx1"/>
                </a:solidFill>
                <a:effectLst/>
                <a:latin typeface="+mn-lt"/>
                <a:ea typeface="+mn-ea"/>
                <a:cs typeface="+mn-cs"/>
              </a:rPr>
              <a:t> (BRACE): A synthesis. </a:t>
            </a:r>
            <a:r>
              <a:rPr lang="en-US" sz="1200" i="1" kern="1200" dirty="0">
                <a:solidFill>
                  <a:schemeClr val="tx1"/>
                </a:solidFill>
                <a:effectLst/>
                <a:latin typeface="+mn-lt"/>
                <a:ea typeface="+mn-ea"/>
                <a:cs typeface="+mn-cs"/>
              </a:rPr>
              <a:t>Climatic Change</a:t>
            </a:r>
            <a:r>
              <a:rPr lang="en-US" sz="1200" kern="1200" dirty="0">
                <a:solidFill>
                  <a:schemeClr val="tx1"/>
                </a:solidFill>
                <a:effectLst/>
                <a:latin typeface="+mn-lt"/>
                <a:ea typeface="+mn-ea"/>
                <a:cs typeface="+mn-cs"/>
              </a:rPr>
              <a:t>. http://</a:t>
            </a:r>
            <a:r>
              <a:rPr lang="en-US" sz="1200" kern="1200" dirty="0" err="1">
                <a:solidFill>
                  <a:schemeClr val="tx1"/>
                </a:solidFill>
                <a:effectLst/>
                <a:latin typeface="+mn-lt"/>
                <a:ea typeface="+mn-ea"/>
                <a:cs typeface="+mn-cs"/>
              </a:rPr>
              <a:t>dx.doi.org</a:t>
            </a:r>
            <a:r>
              <a:rPr lang="en-US" sz="1200" kern="1200" dirty="0">
                <a:solidFill>
                  <a:schemeClr val="tx1"/>
                </a:solidFill>
                <a:effectLst/>
                <a:latin typeface="+mn-lt"/>
                <a:ea typeface="+mn-ea"/>
                <a:cs typeface="+mn-cs"/>
              </a:rPr>
              <a:t>/10.1007/s10584-017-2009-x </a:t>
            </a:r>
            <a:endParaRPr lang="en-US" dirty="0"/>
          </a:p>
          <a:p>
            <a:endParaRPr lang="en-US" dirty="0"/>
          </a:p>
          <a:p>
            <a:r>
              <a:rPr lang="en-US" dirty="0"/>
              <a:t>5: </a:t>
            </a:r>
            <a:r>
              <a:rPr lang="en-US" sz="1200" kern="1200" dirty="0">
                <a:solidFill>
                  <a:schemeClr val="tx1"/>
                </a:solidFill>
                <a:effectLst/>
                <a:latin typeface="+mn-lt"/>
                <a:ea typeface="+mn-ea"/>
                <a:cs typeface="+mn-cs"/>
              </a:rPr>
              <a:t>Houser, T., S. Hsiang, R. Kopp, and K. Larsen, 2015: </a:t>
            </a:r>
            <a:r>
              <a:rPr lang="en-US" sz="1200" i="1" kern="1200" dirty="0">
                <a:solidFill>
                  <a:schemeClr val="tx1"/>
                </a:solidFill>
                <a:effectLst/>
                <a:latin typeface="+mn-lt"/>
                <a:ea typeface="+mn-ea"/>
                <a:cs typeface="+mn-cs"/>
              </a:rPr>
              <a:t>Economic Risks of Climate Change: An American Prospectus</a:t>
            </a:r>
            <a:r>
              <a:rPr lang="en-US" sz="1200" kern="1200" dirty="0">
                <a:solidFill>
                  <a:schemeClr val="tx1"/>
                </a:solidFill>
                <a:effectLst/>
                <a:latin typeface="+mn-lt"/>
                <a:ea typeface="+mn-ea"/>
                <a:cs typeface="+mn-cs"/>
              </a:rPr>
              <a:t>. Columbia University Press, New York, 384 pp. </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54: </a:t>
            </a:r>
            <a:r>
              <a:rPr lang="en-US" sz="1200" kern="1200" dirty="0">
                <a:solidFill>
                  <a:schemeClr val="tx1"/>
                </a:solidFill>
                <a:effectLst/>
                <a:latin typeface="+mn-lt"/>
                <a:ea typeface="+mn-ea"/>
                <a:cs typeface="+mn-cs"/>
              </a:rPr>
              <a:t>Diaz, D. and F. Moore, 2017: Valuing Potential Climate Impacts: A Review of Current Limitations and the Research Frontier. Report #3002011885. EPRI, Palo Alto, CA, 34 pp. https://</a:t>
            </a:r>
            <a:r>
              <a:rPr lang="en-US" sz="1200" kern="1200" dirty="0" err="1">
                <a:solidFill>
                  <a:schemeClr val="tx1"/>
                </a:solidFill>
                <a:effectLst/>
                <a:latin typeface="+mn-lt"/>
                <a:ea typeface="+mn-ea"/>
                <a:cs typeface="+mn-cs"/>
              </a:rPr>
              <a:t>www.epri.com</a:t>
            </a:r>
            <a:r>
              <a:rPr lang="en-US" sz="1200" kern="1200" dirty="0">
                <a:solidFill>
                  <a:schemeClr val="tx1"/>
                </a:solidFill>
                <a:effectLst/>
                <a:latin typeface="+mn-lt"/>
                <a:ea typeface="+mn-ea"/>
                <a:cs typeface="+mn-cs"/>
              </a:rPr>
              <a:t>/#/pages/product/3002011885/ </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55: </a:t>
            </a:r>
            <a:r>
              <a:rPr lang="en-US" sz="1200" kern="1200" dirty="0">
                <a:solidFill>
                  <a:schemeClr val="tx1"/>
                </a:solidFill>
                <a:effectLst/>
                <a:latin typeface="+mn-lt"/>
                <a:ea typeface="+mn-ea"/>
                <a:cs typeface="+mn-cs"/>
              </a:rPr>
              <a:t>OECD, 2015: </a:t>
            </a:r>
            <a:r>
              <a:rPr lang="en-US" sz="1200" i="1" kern="1200" dirty="0">
                <a:solidFill>
                  <a:schemeClr val="tx1"/>
                </a:solidFill>
                <a:effectLst/>
                <a:latin typeface="+mn-lt"/>
                <a:ea typeface="+mn-ea"/>
                <a:cs typeface="+mn-cs"/>
              </a:rPr>
              <a:t>The Economic Consequences of Climate Change</a:t>
            </a:r>
            <a:r>
              <a:rPr lang="en-US" sz="1200" kern="1200" dirty="0">
                <a:solidFill>
                  <a:schemeClr val="tx1"/>
                </a:solidFill>
                <a:effectLst/>
                <a:latin typeface="+mn-lt"/>
                <a:ea typeface="+mn-ea"/>
                <a:cs typeface="+mn-cs"/>
              </a:rPr>
              <a:t>. OECD (</a:t>
            </a:r>
            <a:r>
              <a:rPr lang="en-US" sz="1200" kern="1200" dirty="0" err="1">
                <a:solidFill>
                  <a:schemeClr val="tx1"/>
                </a:solidFill>
                <a:effectLst/>
                <a:latin typeface="+mn-lt"/>
                <a:ea typeface="+mn-ea"/>
                <a:cs typeface="+mn-cs"/>
              </a:rPr>
              <a:t>Organisation</a:t>
            </a:r>
            <a:r>
              <a:rPr lang="en-US" sz="1200" kern="1200" dirty="0">
                <a:solidFill>
                  <a:schemeClr val="tx1"/>
                </a:solidFill>
                <a:effectLst/>
                <a:latin typeface="+mn-lt"/>
                <a:ea typeface="+mn-ea"/>
                <a:cs typeface="+mn-cs"/>
              </a:rPr>
              <a:t> for Economic Co-operation and Development) Publishing, Paris, 140 pp. http://</a:t>
            </a:r>
            <a:r>
              <a:rPr lang="en-US" sz="1200" kern="1200" dirty="0" err="1">
                <a:solidFill>
                  <a:schemeClr val="tx1"/>
                </a:solidFill>
                <a:effectLst/>
                <a:latin typeface="+mn-lt"/>
                <a:ea typeface="+mn-ea"/>
                <a:cs typeface="+mn-cs"/>
              </a:rPr>
              <a:t>dx.doi.org</a:t>
            </a:r>
            <a:r>
              <a:rPr lang="en-US" sz="1200" kern="1200" dirty="0">
                <a:solidFill>
                  <a:schemeClr val="tx1"/>
                </a:solidFill>
                <a:effectLst/>
                <a:latin typeface="+mn-lt"/>
                <a:ea typeface="+mn-ea"/>
                <a:cs typeface="+mn-cs"/>
              </a:rPr>
              <a:t>/10.1787/9789264235410-en </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56: </a:t>
            </a:r>
            <a:r>
              <a:rPr lang="en-US" sz="1200" kern="1200" dirty="0">
                <a:solidFill>
                  <a:schemeClr val="tx1"/>
                </a:solidFill>
                <a:effectLst/>
                <a:latin typeface="+mn-lt"/>
                <a:ea typeface="+mn-ea"/>
                <a:cs typeface="+mn-cs"/>
              </a:rPr>
              <a:t>Huber, V., H.J. </a:t>
            </a:r>
            <a:r>
              <a:rPr lang="en-US" sz="1200" kern="1200" dirty="0" err="1">
                <a:solidFill>
                  <a:schemeClr val="tx1"/>
                </a:solidFill>
                <a:effectLst/>
                <a:latin typeface="+mn-lt"/>
                <a:ea typeface="+mn-ea"/>
                <a:cs typeface="+mn-cs"/>
              </a:rPr>
              <a:t>Schellnhuber</a:t>
            </a:r>
            <a:r>
              <a:rPr lang="en-US" sz="1200" kern="1200" dirty="0">
                <a:solidFill>
                  <a:schemeClr val="tx1"/>
                </a:solidFill>
                <a:effectLst/>
                <a:latin typeface="+mn-lt"/>
                <a:ea typeface="+mn-ea"/>
                <a:cs typeface="+mn-cs"/>
              </a:rPr>
              <a:t>, N.W. Arnell, K. </a:t>
            </a:r>
            <a:r>
              <a:rPr lang="en-US" sz="1200" kern="1200" dirty="0" err="1">
                <a:solidFill>
                  <a:schemeClr val="tx1"/>
                </a:solidFill>
                <a:effectLst/>
                <a:latin typeface="+mn-lt"/>
                <a:ea typeface="+mn-ea"/>
                <a:cs typeface="+mn-cs"/>
              </a:rPr>
              <a:t>Frieler</a:t>
            </a:r>
            <a:r>
              <a:rPr lang="en-US" sz="1200" kern="1200" dirty="0">
                <a:solidFill>
                  <a:schemeClr val="tx1"/>
                </a:solidFill>
                <a:effectLst/>
                <a:latin typeface="+mn-lt"/>
                <a:ea typeface="+mn-ea"/>
                <a:cs typeface="+mn-cs"/>
              </a:rPr>
              <a:t>, A.D. Friend, D. </a:t>
            </a:r>
            <a:r>
              <a:rPr lang="en-US" sz="1200" kern="1200" dirty="0" err="1">
                <a:solidFill>
                  <a:schemeClr val="tx1"/>
                </a:solidFill>
                <a:effectLst/>
                <a:latin typeface="+mn-lt"/>
                <a:ea typeface="+mn-ea"/>
                <a:cs typeface="+mn-cs"/>
              </a:rPr>
              <a:t>Gerten</a:t>
            </a:r>
            <a:r>
              <a:rPr lang="en-US" sz="1200" kern="1200" dirty="0">
                <a:solidFill>
                  <a:schemeClr val="tx1"/>
                </a:solidFill>
                <a:effectLst/>
                <a:latin typeface="+mn-lt"/>
                <a:ea typeface="+mn-ea"/>
                <a:cs typeface="+mn-cs"/>
              </a:rPr>
              <a:t>, I. </a:t>
            </a:r>
            <a:r>
              <a:rPr lang="en-US" sz="1200" kern="1200" dirty="0" err="1">
                <a:solidFill>
                  <a:schemeClr val="tx1"/>
                </a:solidFill>
                <a:effectLst/>
                <a:latin typeface="+mn-lt"/>
                <a:ea typeface="+mn-ea"/>
                <a:cs typeface="+mn-cs"/>
              </a:rPr>
              <a:t>Haddeland</a:t>
            </a:r>
            <a:r>
              <a:rPr lang="en-US" sz="1200" kern="1200" dirty="0">
                <a:solidFill>
                  <a:schemeClr val="tx1"/>
                </a:solidFill>
                <a:effectLst/>
                <a:latin typeface="+mn-lt"/>
                <a:ea typeface="+mn-ea"/>
                <a:cs typeface="+mn-cs"/>
              </a:rPr>
              <a:t>, P. Kabat, H. </a:t>
            </a:r>
            <a:r>
              <a:rPr lang="en-US" sz="1200" kern="1200" dirty="0" err="1">
                <a:solidFill>
                  <a:schemeClr val="tx1"/>
                </a:solidFill>
                <a:effectLst/>
                <a:latin typeface="+mn-lt"/>
                <a:ea typeface="+mn-ea"/>
                <a:cs typeface="+mn-cs"/>
              </a:rPr>
              <a:t>Lotze-Campen</a:t>
            </a:r>
            <a:r>
              <a:rPr lang="en-US" sz="1200" kern="1200" dirty="0">
                <a:solidFill>
                  <a:schemeClr val="tx1"/>
                </a:solidFill>
                <a:effectLst/>
                <a:latin typeface="+mn-lt"/>
                <a:ea typeface="+mn-ea"/>
                <a:cs typeface="+mn-cs"/>
              </a:rPr>
              <a:t>, W. Lucht, M. Parry, F. </a:t>
            </a:r>
            <a:r>
              <a:rPr lang="en-US" sz="1200" kern="1200" dirty="0" err="1">
                <a:solidFill>
                  <a:schemeClr val="tx1"/>
                </a:solidFill>
                <a:effectLst/>
                <a:latin typeface="+mn-lt"/>
                <a:ea typeface="+mn-ea"/>
                <a:cs typeface="+mn-cs"/>
              </a:rPr>
              <a:t>Piontek</a:t>
            </a:r>
            <a:r>
              <a:rPr lang="en-US" sz="1200" kern="1200" dirty="0">
                <a:solidFill>
                  <a:schemeClr val="tx1"/>
                </a:solidFill>
                <a:effectLst/>
                <a:latin typeface="+mn-lt"/>
                <a:ea typeface="+mn-ea"/>
                <a:cs typeface="+mn-cs"/>
              </a:rPr>
              <a:t>, C. Rosenzweig, J. </a:t>
            </a:r>
            <a:r>
              <a:rPr lang="en-US" sz="1200" kern="1200" dirty="0" err="1">
                <a:solidFill>
                  <a:schemeClr val="tx1"/>
                </a:solidFill>
                <a:effectLst/>
                <a:latin typeface="+mn-lt"/>
                <a:ea typeface="+mn-ea"/>
                <a:cs typeface="+mn-cs"/>
              </a:rPr>
              <a:t>Schewe</a:t>
            </a:r>
            <a:r>
              <a:rPr lang="en-US" sz="1200" kern="1200" dirty="0">
                <a:solidFill>
                  <a:schemeClr val="tx1"/>
                </a:solidFill>
                <a:effectLst/>
                <a:latin typeface="+mn-lt"/>
                <a:ea typeface="+mn-ea"/>
                <a:cs typeface="+mn-cs"/>
              </a:rPr>
              <a:t>, and L. </a:t>
            </a:r>
            <a:r>
              <a:rPr lang="en-US" sz="1200" kern="1200" dirty="0" err="1">
                <a:solidFill>
                  <a:schemeClr val="tx1"/>
                </a:solidFill>
                <a:effectLst/>
                <a:latin typeface="+mn-lt"/>
                <a:ea typeface="+mn-ea"/>
                <a:cs typeface="+mn-cs"/>
              </a:rPr>
              <a:t>Warszawski</a:t>
            </a:r>
            <a:r>
              <a:rPr lang="en-US" sz="1200" kern="1200" dirty="0">
                <a:solidFill>
                  <a:schemeClr val="tx1"/>
                </a:solidFill>
                <a:effectLst/>
                <a:latin typeface="+mn-lt"/>
                <a:ea typeface="+mn-ea"/>
                <a:cs typeface="+mn-cs"/>
              </a:rPr>
              <a:t>, 2014: Climate impact research: Beyond patchwork. </a:t>
            </a:r>
            <a:r>
              <a:rPr lang="en-US" sz="1200" i="1" kern="1200" dirty="0">
                <a:solidFill>
                  <a:schemeClr val="tx1"/>
                </a:solidFill>
                <a:effectLst/>
                <a:latin typeface="+mn-lt"/>
                <a:ea typeface="+mn-ea"/>
                <a:cs typeface="+mn-cs"/>
              </a:rPr>
              <a:t>Earth System Dynamics, </a:t>
            </a:r>
            <a:r>
              <a:rPr lang="en-US" sz="1200" b="1" kern="1200" dirty="0">
                <a:solidFill>
                  <a:schemeClr val="tx1"/>
                </a:solidFill>
                <a:effectLst/>
                <a:latin typeface="+mn-lt"/>
                <a:ea typeface="+mn-ea"/>
                <a:cs typeface="+mn-cs"/>
              </a:rPr>
              <a:t>5 </a:t>
            </a:r>
            <a:r>
              <a:rPr lang="en-US" sz="1200" kern="1200" dirty="0">
                <a:solidFill>
                  <a:schemeClr val="tx1"/>
                </a:solidFill>
                <a:effectLst/>
                <a:latin typeface="+mn-lt"/>
                <a:ea typeface="+mn-ea"/>
                <a:cs typeface="+mn-cs"/>
              </a:rPr>
              <a:t>(2), 399-408. http://</a:t>
            </a:r>
            <a:r>
              <a:rPr lang="en-US" sz="1200" kern="1200" dirty="0" err="1">
                <a:solidFill>
                  <a:schemeClr val="tx1"/>
                </a:solidFill>
                <a:effectLst/>
                <a:latin typeface="+mn-lt"/>
                <a:ea typeface="+mn-ea"/>
                <a:cs typeface="+mn-cs"/>
              </a:rPr>
              <a:t>dx.doi.org</a:t>
            </a:r>
            <a:r>
              <a:rPr lang="en-US" sz="1200" kern="1200" dirty="0">
                <a:solidFill>
                  <a:schemeClr val="tx1"/>
                </a:solidFill>
                <a:effectLst/>
                <a:latin typeface="+mn-lt"/>
                <a:ea typeface="+mn-ea"/>
                <a:cs typeface="+mn-cs"/>
              </a:rPr>
              <a:t>/10.5194/esd-5-399-2014 </a:t>
            </a:r>
            <a:endParaRPr lang="en-US" dirty="0"/>
          </a:p>
        </p:txBody>
      </p:sp>
      <p:sp>
        <p:nvSpPr>
          <p:cNvPr id="4" name="Slide Number Placeholder 3"/>
          <p:cNvSpPr>
            <a:spLocks noGrp="1"/>
          </p:cNvSpPr>
          <p:nvPr>
            <p:ph type="sldNum" sz="quarter" idx="5"/>
          </p:nvPr>
        </p:nvSpPr>
        <p:spPr/>
        <p:txBody>
          <a:bodyPr/>
          <a:lstStyle/>
          <a:p>
            <a:fld id="{E8CE6CB7-542C-0A40-A1D9-CA6EADA0C63B}" type="slidenum">
              <a:rPr lang="en-US" smtClean="0"/>
              <a:t>7</a:t>
            </a:fld>
            <a:endParaRPr lang="en-US"/>
          </a:p>
        </p:txBody>
      </p:sp>
    </p:spTree>
    <p:extLst>
      <p:ext uri="{BB962C8B-B14F-4D97-AF65-F5344CB8AC3E}">
        <p14:creationId xmlns:p14="http://schemas.microsoft.com/office/powerpoint/2010/main" val="15070117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 </a:t>
            </a:r>
            <a:r>
              <a:rPr lang="en-US" sz="1200" kern="1200" dirty="0">
                <a:solidFill>
                  <a:schemeClr val="tx1"/>
                </a:solidFill>
                <a:effectLst/>
                <a:latin typeface="+mn-lt"/>
                <a:ea typeface="+mn-ea"/>
                <a:cs typeface="+mn-cs"/>
              </a:rPr>
              <a:t>EPA, 2017: Multi-model Framework for Quantitative Sectoral Impacts Analysis: A Technical Report for the Fourth National Climate Assessment. EPA 430‐R‐17‐001. U.S. Environmental Protection Agency (EPA), Washington, DC, 271 pp. https://</a:t>
            </a:r>
            <a:r>
              <a:rPr lang="en-US" sz="1200" kern="1200" dirty="0" err="1">
                <a:solidFill>
                  <a:schemeClr val="tx1"/>
                </a:solidFill>
                <a:effectLst/>
                <a:latin typeface="+mn-lt"/>
                <a:ea typeface="+mn-ea"/>
                <a:cs typeface="+mn-cs"/>
              </a:rPr>
              <a:t>cfpub.epa.gov</a:t>
            </a:r>
            <a:r>
              <a:rPr lang="en-US" sz="1200" kern="1200" dirty="0">
                <a:solidFill>
                  <a:schemeClr val="tx1"/>
                </a:solidFill>
                <a:effectLst/>
                <a:latin typeface="+mn-lt"/>
                <a:ea typeface="+mn-ea"/>
                <a:cs typeface="+mn-cs"/>
              </a:rPr>
              <a:t>/</a:t>
            </a:r>
            <a:r>
              <a:rPr lang="en-US" sz="1200" kern="1200" dirty="0" err="1">
                <a:solidFill>
                  <a:schemeClr val="tx1"/>
                </a:solidFill>
                <a:effectLst/>
                <a:latin typeface="+mn-lt"/>
                <a:ea typeface="+mn-ea"/>
                <a:cs typeface="+mn-cs"/>
              </a:rPr>
              <a:t>si</a:t>
            </a:r>
            <a:r>
              <a:rPr lang="en-US" sz="1200" kern="1200" dirty="0">
                <a:solidFill>
                  <a:schemeClr val="tx1"/>
                </a:solidFill>
                <a:effectLst/>
                <a:latin typeface="+mn-lt"/>
                <a:ea typeface="+mn-ea"/>
                <a:cs typeface="+mn-cs"/>
              </a:rPr>
              <a:t>/</a:t>
            </a:r>
            <a:r>
              <a:rPr lang="en-US" sz="1200" kern="1200" dirty="0" err="1">
                <a:solidFill>
                  <a:schemeClr val="tx1"/>
                </a:solidFill>
                <a:effectLst/>
                <a:latin typeface="+mn-lt"/>
                <a:ea typeface="+mn-ea"/>
                <a:cs typeface="+mn-cs"/>
              </a:rPr>
              <a:t>si_public_record_Report.cfm?dirEntryId</a:t>
            </a:r>
            <a:r>
              <a:rPr lang="en-US" sz="1200" kern="1200" dirty="0">
                <a:solidFill>
                  <a:schemeClr val="tx1"/>
                </a:solidFill>
                <a:effectLst/>
                <a:latin typeface="+mn-lt"/>
                <a:ea typeface="+mn-ea"/>
                <a:cs typeface="+mn-cs"/>
              </a:rPr>
              <a:t>=335095 </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54: </a:t>
            </a:r>
            <a:r>
              <a:rPr lang="en-US" sz="1200" kern="1200" dirty="0">
                <a:solidFill>
                  <a:schemeClr val="tx1"/>
                </a:solidFill>
                <a:effectLst/>
                <a:latin typeface="+mn-lt"/>
                <a:ea typeface="+mn-ea"/>
                <a:cs typeface="+mn-cs"/>
              </a:rPr>
              <a:t>Diaz, D. and F. Moore, 2017: Valuing Potential Climate Impacts: A Review of Current Limitations and the Research Frontier. Report #3002011885. EPRI, Palo Alto, CA, 34 pp. https://</a:t>
            </a:r>
            <a:r>
              <a:rPr lang="en-US" sz="1200" kern="1200" dirty="0" err="1">
                <a:solidFill>
                  <a:schemeClr val="tx1"/>
                </a:solidFill>
                <a:effectLst/>
                <a:latin typeface="+mn-lt"/>
                <a:ea typeface="+mn-ea"/>
                <a:cs typeface="+mn-cs"/>
              </a:rPr>
              <a:t>www.epri.com</a:t>
            </a:r>
            <a:r>
              <a:rPr lang="en-US" sz="1200" kern="1200" dirty="0">
                <a:solidFill>
                  <a:schemeClr val="tx1"/>
                </a:solidFill>
                <a:effectLst/>
                <a:latin typeface="+mn-lt"/>
                <a:ea typeface="+mn-ea"/>
                <a:cs typeface="+mn-cs"/>
              </a:rPr>
              <a:t>/#/pages/product/3002011885/ </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57: </a:t>
            </a:r>
            <a:r>
              <a:rPr lang="en-US" sz="1200" kern="1200" dirty="0">
                <a:solidFill>
                  <a:schemeClr val="tx1"/>
                </a:solidFill>
                <a:effectLst/>
                <a:latin typeface="+mn-lt"/>
                <a:ea typeface="+mn-ea"/>
                <a:cs typeface="+mn-cs"/>
              </a:rPr>
              <a:t>EPA, 2015: Climate Change in the United States: Benefits of Global Action. EPA 430-R-15-001. U.S. Environmental Protection Agency (EPA), Office of Atmospheric Programs, Washington, DC, 93 pp. https://</a:t>
            </a:r>
            <a:r>
              <a:rPr lang="en-US" sz="1200" kern="1200" dirty="0" err="1">
                <a:solidFill>
                  <a:schemeClr val="tx1"/>
                </a:solidFill>
                <a:effectLst/>
                <a:latin typeface="+mn-lt"/>
                <a:ea typeface="+mn-ea"/>
                <a:cs typeface="+mn-cs"/>
              </a:rPr>
              <a:t>www.epa.gov</a:t>
            </a:r>
            <a:r>
              <a:rPr lang="en-US" sz="1200" kern="1200" dirty="0">
                <a:solidFill>
                  <a:schemeClr val="tx1"/>
                </a:solidFill>
                <a:effectLst/>
                <a:latin typeface="+mn-lt"/>
                <a:ea typeface="+mn-ea"/>
                <a:cs typeface="+mn-cs"/>
              </a:rPr>
              <a:t>/</a:t>
            </a:r>
            <a:r>
              <a:rPr lang="en-US" sz="1200" kern="1200" dirty="0" err="1">
                <a:solidFill>
                  <a:schemeClr val="tx1"/>
                </a:solidFill>
                <a:effectLst/>
                <a:latin typeface="+mn-lt"/>
                <a:ea typeface="+mn-ea"/>
                <a:cs typeface="+mn-cs"/>
              </a:rPr>
              <a:t>cira</a:t>
            </a:r>
            <a:r>
              <a:rPr lang="en-US" sz="1200" kern="1200" dirty="0">
                <a:solidFill>
                  <a:schemeClr val="tx1"/>
                </a:solidFill>
                <a:effectLst/>
                <a:latin typeface="+mn-lt"/>
                <a:ea typeface="+mn-ea"/>
                <a:cs typeface="+mn-cs"/>
              </a:rPr>
              <a:t>/downloads-</a:t>
            </a:r>
            <a:r>
              <a:rPr lang="en-US" sz="1200" kern="1200" dirty="0" err="1">
                <a:solidFill>
                  <a:schemeClr val="tx1"/>
                </a:solidFill>
                <a:effectLst/>
                <a:latin typeface="+mn-lt"/>
                <a:ea typeface="+mn-ea"/>
                <a:cs typeface="+mn-cs"/>
              </a:rPr>
              <a:t>cira</a:t>
            </a:r>
            <a:r>
              <a:rPr lang="en-US" sz="1200" kern="1200" dirty="0">
                <a:solidFill>
                  <a:schemeClr val="tx1"/>
                </a:solidFill>
                <a:effectLst/>
                <a:latin typeface="+mn-lt"/>
                <a:ea typeface="+mn-ea"/>
                <a:cs typeface="+mn-cs"/>
              </a:rPr>
              <a:t>-report </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58: </a:t>
            </a:r>
            <a:r>
              <a:rPr lang="en-US" sz="1200" kern="1200" dirty="0">
                <a:solidFill>
                  <a:schemeClr val="tx1"/>
                </a:solidFill>
                <a:effectLst/>
                <a:latin typeface="+mn-lt"/>
                <a:ea typeface="+mn-ea"/>
                <a:cs typeface="+mn-cs"/>
              </a:rPr>
              <a:t>Cayan, D., A. </a:t>
            </a:r>
            <a:r>
              <a:rPr lang="en-US" sz="1200" kern="1200" dirty="0" err="1">
                <a:solidFill>
                  <a:schemeClr val="tx1"/>
                </a:solidFill>
                <a:effectLst/>
                <a:latin typeface="+mn-lt"/>
                <a:ea typeface="+mn-ea"/>
                <a:cs typeface="+mn-cs"/>
              </a:rPr>
              <a:t>Luers</a:t>
            </a:r>
            <a:r>
              <a:rPr lang="en-US" sz="1200" kern="1200" dirty="0">
                <a:solidFill>
                  <a:schemeClr val="tx1"/>
                </a:solidFill>
                <a:effectLst/>
                <a:latin typeface="+mn-lt"/>
                <a:ea typeface="+mn-ea"/>
                <a:cs typeface="+mn-cs"/>
              </a:rPr>
              <a:t>, G. Franco, M. </a:t>
            </a:r>
            <a:r>
              <a:rPr lang="en-US" sz="1200" kern="1200" dirty="0" err="1">
                <a:solidFill>
                  <a:schemeClr val="tx1"/>
                </a:solidFill>
                <a:effectLst/>
                <a:latin typeface="+mn-lt"/>
                <a:ea typeface="+mn-ea"/>
                <a:cs typeface="+mn-cs"/>
              </a:rPr>
              <a:t>Hanemann</a:t>
            </a:r>
            <a:r>
              <a:rPr lang="en-US" sz="1200" kern="1200" dirty="0">
                <a:solidFill>
                  <a:schemeClr val="tx1"/>
                </a:solidFill>
                <a:effectLst/>
                <a:latin typeface="+mn-lt"/>
                <a:ea typeface="+mn-ea"/>
                <a:cs typeface="+mn-cs"/>
              </a:rPr>
              <a:t>, B. </a:t>
            </a:r>
            <a:r>
              <a:rPr lang="en-US" sz="1200" kern="1200" dirty="0" err="1">
                <a:solidFill>
                  <a:schemeClr val="tx1"/>
                </a:solidFill>
                <a:effectLst/>
                <a:latin typeface="+mn-lt"/>
                <a:ea typeface="+mn-ea"/>
                <a:cs typeface="+mn-cs"/>
              </a:rPr>
              <a:t>Croes</a:t>
            </a:r>
            <a:r>
              <a:rPr lang="en-US" sz="1200" kern="1200" dirty="0">
                <a:solidFill>
                  <a:schemeClr val="tx1"/>
                </a:solidFill>
                <a:effectLst/>
                <a:latin typeface="+mn-lt"/>
                <a:ea typeface="+mn-ea"/>
                <a:cs typeface="+mn-cs"/>
              </a:rPr>
              <a:t>, and E. Vine, 2008: California at a crossroads: Climate change science informing policy. </a:t>
            </a:r>
            <a:r>
              <a:rPr lang="en-US" sz="1200" i="1" kern="1200" dirty="0">
                <a:solidFill>
                  <a:schemeClr val="tx1"/>
                </a:solidFill>
                <a:effectLst/>
                <a:latin typeface="+mn-lt"/>
                <a:ea typeface="+mn-ea"/>
                <a:cs typeface="+mn-cs"/>
              </a:rPr>
              <a:t>Climatic Change, </a:t>
            </a:r>
            <a:r>
              <a:rPr lang="en-US" sz="1200" b="1" kern="1200" dirty="0">
                <a:solidFill>
                  <a:schemeClr val="tx1"/>
                </a:solidFill>
                <a:effectLst/>
                <a:latin typeface="+mn-lt"/>
                <a:ea typeface="+mn-ea"/>
                <a:cs typeface="+mn-cs"/>
              </a:rPr>
              <a:t>87 </a:t>
            </a:r>
            <a:r>
              <a:rPr lang="en-US" sz="1200" kern="1200" dirty="0">
                <a:solidFill>
                  <a:schemeClr val="tx1"/>
                </a:solidFill>
                <a:effectLst/>
                <a:latin typeface="+mn-lt"/>
                <a:ea typeface="+mn-ea"/>
                <a:cs typeface="+mn-cs"/>
              </a:rPr>
              <a:t>(1 Suppl.), 1-322. https://</a:t>
            </a:r>
            <a:r>
              <a:rPr lang="en-US" sz="1200" kern="1200" dirty="0" err="1">
                <a:solidFill>
                  <a:schemeClr val="tx1"/>
                </a:solidFill>
                <a:effectLst/>
                <a:latin typeface="+mn-lt"/>
                <a:ea typeface="+mn-ea"/>
                <a:cs typeface="+mn-cs"/>
              </a:rPr>
              <a:t>link.springer.com</a:t>
            </a:r>
            <a:r>
              <a:rPr lang="en-US" sz="1200" kern="1200" dirty="0">
                <a:solidFill>
                  <a:schemeClr val="tx1"/>
                </a:solidFill>
                <a:effectLst/>
                <a:latin typeface="+mn-lt"/>
                <a:ea typeface="+mn-ea"/>
                <a:cs typeface="+mn-cs"/>
              </a:rPr>
              <a:t>/journal/10584/87/1/</a:t>
            </a:r>
            <a:r>
              <a:rPr lang="en-US" sz="1200" kern="1200" dirty="0" err="1">
                <a:solidFill>
                  <a:schemeClr val="tx1"/>
                </a:solidFill>
                <a:effectLst/>
                <a:latin typeface="+mn-lt"/>
                <a:ea typeface="+mn-ea"/>
                <a:cs typeface="+mn-cs"/>
              </a:rPr>
              <a:t>suppl</a:t>
            </a:r>
            <a:r>
              <a:rPr lang="en-US" sz="1200" kern="1200" dirty="0">
                <a:solidFill>
                  <a:schemeClr val="tx1"/>
                </a:solidFill>
                <a:effectLst/>
                <a:latin typeface="+mn-lt"/>
                <a:ea typeface="+mn-ea"/>
                <a:cs typeface="+mn-cs"/>
              </a:rPr>
              <a:t>/page/1</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59: </a:t>
            </a:r>
            <a:r>
              <a:rPr lang="en-US" sz="1200" kern="1200" dirty="0">
                <a:solidFill>
                  <a:schemeClr val="tx1"/>
                </a:solidFill>
                <a:effectLst/>
                <a:latin typeface="+mn-lt"/>
                <a:ea typeface="+mn-ea"/>
                <a:cs typeface="+mn-cs"/>
              </a:rPr>
              <a:t>Cayan, D.R., S. Moser, G. Franco, M. </a:t>
            </a:r>
            <a:r>
              <a:rPr lang="en-US" sz="1200" kern="1200" dirty="0" err="1">
                <a:solidFill>
                  <a:schemeClr val="tx1"/>
                </a:solidFill>
                <a:effectLst/>
                <a:latin typeface="+mn-lt"/>
                <a:ea typeface="+mn-ea"/>
                <a:cs typeface="+mn-cs"/>
              </a:rPr>
              <a:t>Hanemann</a:t>
            </a:r>
            <a:r>
              <a:rPr lang="en-US" sz="1200" kern="1200" dirty="0">
                <a:solidFill>
                  <a:schemeClr val="tx1"/>
                </a:solidFill>
                <a:effectLst/>
                <a:latin typeface="+mn-lt"/>
                <a:ea typeface="+mn-ea"/>
                <a:cs typeface="+mn-cs"/>
              </a:rPr>
              <a:t>, and M.-A. Jones, Eds., 2013: </a:t>
            </a:r>
            <a:r>
              <a:rPr lang="en-US" sz="1200" i="1" kern="1200" dirty="0">
                <a:solidFill>
                  <a:schemeClr val="tx1"/>
                </a:solidFill>
                <a:effectLst/>
                <a:latin typeface="+mn-lt"/>
                <a:ea typeface="+mn-ea"/>
                <a:cs typeface="+mn-cs"/>
              </a:rPr>
              <a:t>California Climate Scenarios Assessment</a:t>
            </a:r>
            <a:r>
              <a:rPr lang="en-US" sz="1200" kern="1200" dirty="0">
                <a:solidFill>
                  <a:schemeClr val="tx1"/>
                </a:solidFill>
                <a:effectLst/>
                <a:latin typeface="+mn-lt"/>
                <a:ea typeface="+mn-ea"/>
                <a:cs typeface="+mn-cs"/>
              </a:rPr>
              <a:t>. Springer Atmospheric Sciences. Springer, The Netherlands, 554 pp. </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60: </a:t>
            </a:r>
            <a:r>
              <a:rPr lang="en-US" sz="1200" kern="1200" dirty="0">
                <a:solidFill>
                  <a:schemeClr val="tx1"/>
                </a:solidFill>
                <a:effectLst/>
                <a:latin typeface="+mn-lt"/>
                <a:ea typeface="+mn-ea"/>
                <a:cs typeface="+mn-cs"/>
              </a:rPr>
              <a:t>Cayan, D., A.L. </a:t>
            </a:r>
            <a:r>
              <a:rPr lang="en-US" sz="1200" kern="1200" dirty="0" err="1">
                <a:solidFill>
                  <a:schemeClr val="tx1"/>
                </a:solidFill>
                <a:effectLst/>
                <a:latin typeface="+mn-lt"/>
                <a:ea typeface="+mn-ea"/>
                <a:cs typeface="+mn-cs"/>
              </a:rPr>
              <a:t>Luers</a:t>
            </a:r>
            <a:r>
              <a:rPr lang="en-US" sz="1200" kern="1200" dirty="0">
                <a:solidFill>
                  <a:schemeClr val="tx1"/>
                </a:solidFill>
                <a:effectLst/>
                <a:latin typeface="+mn-lt"/>
                <a:ea typeface="+mn-ea"/>
                <a:cs typeface="+mn-cs"/>
              </a:rPr>
              <a:t>, M. </a:t>
            </a:r>
            <a:r>
              <a:rPr lang="en-US" sz="1200" kern="1200" dirty="0" err="1">
                <a:solidFill>
                  <a:schemeClr val="tx1"/>
                </a:solidFill>
                <a:effectLst/>
                <a:latin typeface="+mn-lt"/>
                <a:ea typeface="+mn-ea"/>
                <a:cs typeface="+mn-cs"/>
              </a:rPr>
              <a:t>Hanemann</a:t>
            </a:r>
            <a:r>
              <a:rPr lang="en-US" sz="1200" kern="1200" dirty="0">
                <a:solidFill>
                  <a:schemeClr val="tx1"/>
                </a:solidFill>
                <a:effectLst/>
                <a:latin typeface="+mn-lt"/>
                <a:ea typeface="+mn-ea"/>
                <a:cs typeface="+mn-cs"/>
              </a:rPr>
              <a:t>, G. Franco, and B. </a:t>
            </a:r>
            <a:r>
              <a:rPr lang="en-US" sz="1200" kern="1200" dirty="0" err="1">
                <a:solidFill>
                  <a:schemeClr val="tx1"/>
                </a:solidFill>
                <a:effectLst/>
                <a:latin typeface="+mn-lt"/>
                <a:ea typeface="+mn-ea"/>
                <a:cs typeface="+mn-cs"/>
              </a:rPr>
              <a:t>Croes</a:t>
            </a:r>
            <a:r>
              <a:rPr lang="en-US" sz="1200" kern="1200" dirty="0">
                <a:solidFill>
                  <a:schemeClr val="tx1"/>
                </a:solidFill>
                <a:effectLst/>
                <a:latin typeface="+mn-lt"/>
                <a:ea typeface="+mn-ea"/>
                <a:cs typeface="+mn-cs"/>
              </a:rPr>
              <a:t>, 2006: Scenarios of Climate Change in California: An Overview. CEC-500-2005-186-SF. California Energy Commission, Sacramento, CA, 47 pp. http://</a:t>
            </a:r>
            <a:r>
              <a:rPr lang="en-US" sz="1200" kern="1200" dirty="0" err="1">
                <a:solidFill>
                  <a:schemeClr val="tx1"/>
                </a:solidFill>
                <a:effectLst/>
                <a:latin typeface="+mn-lt"/>
                <a:ea typeface="+mn-ea"/>
                <a:cs typeface="+mn-cs"/>
              </a:rPr>
              <a:t>www.energy.ca.gov</a:t>
            </a:r>
            <a:r>
              <a:rPr lang="en-US" sz="1200" kern="1200" dirty="0">
                <a:solidFill>
                  <a:schemeClr val="tx1"/>
                </a:solidFill>
                <a:effectLst/>
                <a:latin typeface="+mn-lt"/>
                <a:ea typeface="+mn-ea"/>
                <a:cs typeface="+mn-cs"/>
              </a:rPr>
              <a:t>/2005publications/CEC-500-2005-186/CEC-500-2005-186-SF.PDF </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61: </a:t>
            </a:r>
            <a:r>
              <a:rPr lang="en-US" sz="1200" kern="1200" dirty="0">
                <a:solidFill>
                  <a:schemeClr val="tx1"/>
                </a:solidFill>
                <a:effectLst/>
                <a:latin typeface="+mn-lt"/>
                <a:ea typeface="+mn-ea"/>
                <a:cs typeface="+mn-cs"/>
              </a:rPr>
              <a:t>Childress, A., E. Gordon, T. Jedd, R. Klein, J. Lukas, and R. McKeown, 2015: Colorado Climate Change Vulnerability Study. Gordon, E. and D. </a:t>
            </a:r>
            <a:r>
              <a:rPr lang="en-US" sz="1200" kern="1200" dirty="0" err="1">
                <a:solidFill>
                  <a:schemeClr val="tx1"/>
                </a:solidFill>
                <a:effectLst/>
                <a:latin typeface="+mn-lt"/>
                <a:ea typeface="+mn-ea"/>
                <a:cs typeface="+mn-cs"/>
              </a:rPr>
              <a:t>Ojima</a:t>
            </a:r>
            <a:r>
              <a:rPr lang="en-US" sz="1200" kern="1200" dirty="0">
                <a:solidFill>
                  <a:schemeClr val="tx1"/>
                </a:solidFill>
                <a:effectLst/>
                <a:latin typeface="+mn-lt"/>
                <a:ea typeface="+mn-ea"/>
                <a:cs typeface="+mn-cs"/>
              </a:rPr>
              <a:t>, Eds. University of Colorado Boulder, Boulder, CO, 176 pp. http://</a:t>
            </a:r>
            <a:r>
              <a:rPr lang="en-US" sz="1200" kern="1200" dirty="0" err="1">
                <a:solidFill>
                  <a:schemeClr val="tx1"/>
                </a:solidFill>
                <a:effectLst/>
                <a:latin typeface="+mn-lt"/>
                <a:ea typeface="+mn-ea"/>
                <a:cs typeface="+mn-cs"/>
              </a:rPr>
              <a:t>wwa.colorado.edu</a:t>
            </a:r>
            <a:r>
              <a:rPr lang="en-US" sz="1200" kern="1200" dirty="0">
                <a:solidFill>
                  <a:schemeClr val="tx1"/>
                </a:solidFill>
                <a:effectLst/>
                <a:latin typeface="+mn-lt"/>
                <a:ea typeface="+mn-ea"/>
                <a:cs typeface="+mn-cs"/>
              </a:rPr>
              <a:t>/climate/co2015vulnerability/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62: </a:t>
            </a:r>
            <a:r>
              <a:rPr lang="en-US" sz="1200" kern="1200" dirty="0">
                <a:solidFill>
                  <a:schemeClr val="tx1"/>
                </a:solidFill>
                <a:effectLst/>
                <a:latin typeface="+mn-lt"/>
                <a:ea typeface="+mn-ea"/>
                <a:cs typeface="+mn-cs"/>
              </a:rPr>
              <a:t>Rosenzweig, C., W. </a:t>
            </a:r>
            <a:r>
              <a:rPr lang="en-US" sz="1200" kern="1200" dirty="0" err="1">
                <a:solidFill>
                  <a:schemeClr val="tx1"/>
                </a:solidFill>
                <a:effectLst/>
                <a:latin typeface="+mn-lt"/>
                <a:ea typeface="+mn-ea"/>
                <a:cs typeface="+mn-cs"/>
              </a:rPr>
              <a:t>Solecki</a:t>
            </a:r>
            <a:r>
              <a:rPr lang="en-US" sz="1200" kern="1200" dirty="0">
                <a:solidFill>
                  <a:schemeClr val="tx1"/>
                </a:solidFill>
                <a:effectLst/>
                <a:latin typeface="+mn-lt"/>
                <a:ea typeface="+mn-ea"/>
                <a:cs typeface="+mn-cs"/>
              </a:rPr>
              <a:t>, A. </a:t>
            </a:r>
            <a:r>
              <a:rPr lang="en-US" sz="1200" kern="1200" dirty="0" err="1">
                <a:solidFill>
                  <a:schemeClr val="tx1"/>
                </a:solidFill>
                <a:effectLst/>
                <a:latin typeface="+mn-lt"/>
                <a:ea typeface="+mn-ea"/>
                <a:cs typeface="+mn-cs"/>
              </a:rPr>
              <a:t>DeGaetano</a:t>
            </a:r>
            <a:r>
              <a:rPr lang="en-US" sz="1200" kern="1200" dirty="0">
                <a:solidFill>
                  <a:schemeClr val="tx1"/>
                </a:solidFill>
                <a:effectLst/>
                <a:latin typeface="+mn-lt"/>
                <a:ea typeface="+mn-ea"/>
                <a:cs typeface="+mn-cs"/>
              </a:rPr>
              <a:t>, M. O’Grady, S. </a:t>
            </a:r>
            <a:r>
              <a:rPr lang="en-US" sz="1200" kern="1200" dirty="0" err="1">
                <a:solidFill>
                  <a:schemeClr val="tx1"/>
                </a:solidFill>
                <a:effectLst/>
                <a:latin typeface="+mn-lt"/>
                <a:ea typeface="+mn-ea"/>
                <a:cs typeface="+mn-cs"/>
              </a:rPr>
              <a:t>Hassol</a:t>
            </a:r>
            <a:r>
              <a:rPr lang="en-US" sz="1200" kern="1200" dirty="0">
                <a:solidFill>
                  <a:schemeClr val="tx1"/>
                </a:solidFill>
                <a:effectLst/>
                <a:latin typeface="+mn-lt"/>
                <a:ea typeface="+mn-ea"/>
                <a:cs typeface="+mn-cs"/>
              </a:rPr>
              <a:t>, and P. </a:t>
            </a:r>
            <a:r>
              <a:rPr lang="en-US" sz="1200" kern="1200" dirty="0" err="1">
                <a:solidFill>
                  <a:schemeClr val="tx1"/>
                </a:solidFill>
                <a:effectLst/>
                <a:latin typeface="+mn-lt"/>
                <a:ea typeface="+mn-ea"/>
                <a:cs typeface="+mn-cs"/>
              </a:rPr>
              <a:t>Grabhorn</a:t>
            </a:r>
            <a:r>
              <a:rPr lang="en-US" sz="1200" kern="1200" dirty="0">
                <a:solidFill>
                  <a:schemeClr val="tx1"/>
                </a:solidFill>
                <a:effectLst/>
                <a:latin typeface="+mn-lt"/>
                <a:ea typeface="+mn-ea"/>
                <a:cs typeface="+mn-cs"/>
              </a:rPr>
              <a:t>, Eds., 2011: </a:t>
            </a:r>
            <a:r>
              <a:rPr lang="en-US" sz="1200" i="1" kern="1200" dirty="0">
                <a:solidFill>
                  <a:schemeClr val="tx1"/>
                </a:solidFill>
                <a:effectLst/>
                <a:latin typeface="+mn-lt"/>
                <a:ea typeface="+mn-ea"/>
                <a:cs typeface="+mn-cs"/>
              </a:rPr>
              <a:t>Responding to Climate Change in New York State: The </a:t>
            </a:r>
            <a:r>
              <a:rPr lang="en-US" sz="1200" i="1" kern="1200" dirty="0" err="1">
                <a:solidFill>
                  <a:schemeClr val="tx1"/>
                </a:solidFill>
                <a:effectLst/>
                <a:latin typeface="+mn-lt"/>
                <a:ea typeface="+mn-ea"/>
                <a:cs typeface="+mn-cs"/>
              </a:rPr>
              <a:t>ClimAID</a:t>
            </a:r>
            <a:r>
              <a:rPr lang="en-US" sz="1200" i="1" kern="1200" dirty="0">
                <a:solidFill>
                  <a:schemeClr val="tx1"/>
                </a:solidFill>
                <a:effectLst/>
                <a:latin typeface="+mn-lt"/>
                <a:ea typeface="+mn-ea"/>
                <a:cs typeface="+mn-cs"/>
              </a:rPr>
              <a:t> Integrated Assessment for Effective Climate Change Adaptation. Technical report</a:t>
            </a:r>
            <a:r>
              <a:rPr lang="en-US" sz="1200" kern="1200" dirty="0">
                <a:solidFill>
                  <a:schemeClr val="tx1"/>
                </a:solidFill>
                <a:effectLst/>
                <a:latin typeface="+mn-lt"/>
                <a:ea typeface="+mn-ea"/>
                <a:cs typeface="+mn-cs"/>
              </a:rPr>
              <a:t>. NYSERDA Report 11-18. New York State Energy Research and Development Authority (NYSERDA), Albany, NY, 149 pp. https://</a:t>
            </a:r>
            <a:r>
              <a:rPr lang="en-US" sz="1200" kern="1200" dirty="0" err="1">
                <a:solidFill>
                  <a:schemeClr val="tx1"/>
                </a:solidFill>
                <a:effectLst/>
                <a:latin typeface="+mn-lt"/>
                <a:ea typeface="+mn-ea"/>
                <a:cs typeface="+mn-cs"/>
              </a:rPr>
              <a:t>www.nyserda.ny.gov</a:t>
            </a:r>
            <a:r>
              <a:rPr lang="en-US" sz="1200" kern="1200" dirty="0">
                <a:solidFill>
                  <a:schemeClr val="tx1"/>
                </a:solidFill>
                <a:effectLst/>
                <a:latin typeface="+mn-lt"/>
                <a:ea typeface="+mn-ea"/>
                <a:cs typeface="+mn-cs"/>
              </a:rPr>
              <a:t>/</a:t>
            </a:r>
            <a:r>
              <a:rPr lang="en-US" sz="1200" kern="1200" dirty="0" err="1">
                <a:solidFill>
                  <a:schemeClr val="tx1"/>
                </a:solidFill>
                <a:effectLst/>
                <a:latin typeface="+mn-lt"/>
                <a:ea typeface="+mn-ea"/>
                <a:cs typeface="+mn-cs"/>
              </a:rPr>
              <a:t>climaid</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63: </a:t>
            </a:r>
            <a:r>
              <a:rPr lang="en-US" sz="1200" kern="1200" dirty="0">
                <a:solidFill>
                  <a:schemeClr val="tx1"/>
                </a:solidFill>
                <a:effectLst/>
                <a:latin typeface="+mn-lt"/>
                <a:ea typeface="+mn-ea"/>
                <a:cs typeface="+mn-cs"/>
              </a:rPr>
              <a:t>Horton, R.H., D.A. Bader, C. Rosenzweig, A.T. </a:t>
            </a:r>
            <a:r>
              <a:rPr lang="en-US" sz="1200" kern="1200" dirty="0" err="1">
                <a:solidFill>
                  <a:schemeClr val="tx1"/>
                </a:solidFill>
                <a:effectLst/>
                <a:latin typeface="+mn-lt"/>
                <a:ea typeface="+mn-ea"/>
                <a:cs typeface="+mn-cs"/>
              </a:rPr>
              <a:t>DeGaetano</a:t>
            </a:r>
            <a:r>
              <a:rPr lang="en-US" sz="1200" kern="1200" dirty="0">
                <a:solidFill>
                  <a:schemeClr val="tx1"/>
                </a:solidFill>
                <a:effectLst/>
                <a:latin typeface="+mn-lt"/>
                <a:ea typeface="+mn-ea"/>
                <a:cs typeface="+mn-cs"/>
              </a:rPr>
              <a:t>, and W. </a:t>
            </a:r>
            <a:r>
              <a:rPr lang="en-US" sz="1200" kern="1200" dirty="0" err="1">
                <a:solidFill>
                  <a:schemeClr val="tx1"/>
                </a:solidFill>
                <a:effectLst/>
                <a:latin typeface="+mn-lt"/>
                <a:ea typeface="+mn-ea"/>
                <a:cs typeface="+mn-cs"/>
              </a:rPr>
              <a:t>Solecki</a:t>
            </a:r>
            <a:r>
              <a:rPr lang="en-US" sz="1200" kern="1200" dirty="0">
                <a:solidFill>
                  <a:schemeClr val="tx1"/>
                </a:solidFill>
                <a:effectLst/>
                <a:latin typeface="+mn-lt"/>
                <a:ea typeface="+mn-ea"/>
                <a:cs typeface="+mn-cs"/>
              </a:rPr>
              <a:t>, 2014: Climate Change in New York State. Updating the 2011 </a:t>
            </a:r>
            <a:r>
              <a:rPr lang="en-US" sz="1200" kern="1200" dirty="0" err="1">
                <a:solidFill>
                  <a:schemeClr val="tx1"/>
                </a:solidFill>
                <a:effectLst/>
                <a:latin typeface="+mn-lt"/>
                <a:ea typeface="+mn-ea"/>
                <a:cs typeface="+mn-cs"/>
              </a:rPr>
              <a:t>ClimAID</a:t>
            </a:r>
            <a:r>
              <a:rPr lang="en-US" sz="1200" kern="1200" dirty="0">
                <a:solidFill>
                  <a:schemeClr val="tx1"/>
                </a:solidFill>
                <a:effectLst/>
                <a:latin typeface="+mn-lt"/>
                <a:ea typeface="+mn-ea"/>
                <a:cs typeface="+mn-cs"/>
              </a:rPr>
              <a:t> Climate Risk Information, Supplement to NYSERDA Report 11-18. NYSERDA Report 14-26. New York State Energy Research and Development Authority (NYSERDA), Albany, NY, 17 pp. https://</a:t>
            </a:r>
            <a:r>
              <a:rPr lang="en-US" sz="1200" kern="1200" dirty="0" err="1">
                <a:solidFill>
                  <a:schemeClr val="tx1"/>
                </a:solidFill>
                <a:effectLst/>
                <a:latin typeface="+mn-lt"/>
                <a:ea typeface="+mn-ea"/>
                <a:cs typeface="+mn-cs"/>
              </a:rPr>
              <a:t>www.nyserda.ny.gov</a:t>
            </a:r>
            <a:r>
              <a:rPr lang="en-US" sz="1200" kern="1200" dirty="0">
                <a:solidFill>
                  <a:schemeClr val="tx1"/>
                </a:solidFill>
                <a:effectLst/>
                <a:latin typeface="+mn-lt"/>
                <a:ea typeface="+mn-ea"/>
                <a:cs typeface="+mn-cs"/>
              </a:rPr>
              <a:t>/-/media/Files/Publications/Research/Environmental/</a:t>
            </a:r>
            <a:r>
              <a:rPr lang="en-US" sz="1200" kern="1200" dirty="0" err="1">
                <a:solidFill>
                  <a:schemeClr val="tx1"/>
                </a:solidFill>
                <a:effectLst/>
                <a:latin typeface="+mn-lt"/>
                <a:ea typeface="+mn-ea"/>
                <a:cs typeface="+mn-cs"/>
              </a:rPr>
              <a:t>ClimAID</a:t>
            </a:r>
            <a:r>
              <a:rPr lang="en-US" sz="1200" kern="1200" dirty="0">
                <a:solidFill>
                  <a:schemeClr val="tx1"/>
                </a:solidFill>
                <a:effectLst/>
                <a:latin typeface="+mn-lt"/>
                <a:ea typeface="+mn-ea"/>
                <a:cs typeface="+mn-cs"/>
              </a:rPr>
              <a:t>/2014-ClimAid-Report.pdf </a:t>
            </a:r>
          </a:p>
        </p:txBody>
      </p:sp>
      <p:sp>
        <p:nvSpPr>
          <p:cNvPr id="4" name="Slide Number Placeholder 3"/>
          <p:cNvSpPr>
            <a:spLocks noGrp="1"/>
          </p:cNvSpPr>
          <p:nvPr>
            <p:ph type="sldNum" sz="quarter" idx="5"/>
          </p:nvPr>
        </p:nvSpPr>
        <p:spPr/>
        <p:txBody>
          <a:bodyPr/>
          <a:lstStyle/>
          <a:p>
            <a:fld id="{E8CE6CB7-542C-0A40-A1D9-CA6EADA0C63B}" type="slidenum">
              <a:rPr lang="en-US" smtClean="0"/>
              <a:t>8</a:t>
            </a:fld>
            <a:endParaRPr lang="en-US"/>
          </a:p>
        </p:txBody>
      </p:sp>
    </p:spTree>
    <p:extLst>
      <p:ext uri="{BB962C8B-B14F-4D97-AF65-F5344CB8AC3E}">
        <p14:creationId xmlns:p14="http://schemas.microsoft.com/office/powerpoint/2010/main" val="3066983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2: EPA, 2017: Multi-model Framework for Quantitative Sectoral Impacts Analysis: A Technical Report for the Fourth National Climate Assessment. EPA 430‐R‐17‐001. U.S. Environmental Protection Agency (EPA), Washington, DC, 271 pp. https://</a:t>
            </a:r>
            <a:r>
              <a:rPr lang="en-US" sz="1200" b="0" i="0" u="none" strike="noStrike" kern="1200" baseline="0" dirty="0" err="1">
                <a:solidFill>
                  <a:schemeClr val="tx1"/>
                </a:solidFill>
                <a:latin typeface="+mn-lt"/>
                <a:ea typeface="+mn-ea"/>
                <a:cs typeface="+mn-cs"/>
              </a:rPr>
              <a:t>cfpub.epa.gov</a:t>
            </a:r>
            <a:r>
              <a:rPr lang="en-US" sz="1200" b="0" i="0" u="none" strike="noStrike" kern="1200" baseline="0" dirty="0">
                <a:solidFill>
                  <a:schemeClr val="tx1"/>
                </a:solidFill>
                <a:latin typeface="+mn-lt"/>
                <a:ea typeface="+mn-ea"/>
                <a:cs typeface="+mn-cs"/>
              </a:rPr>
              <a:t>/</a:t>
            </a:r>
            <a:r>
              <a:rPr lang="en-US" sz="1200" b="0" i="0" u="none" strike="noStrike" kern="1200" baseline="0" dirty="0" err="1">
                <a:solidFill>
                  <a:schemeClr val="tx1"/>
                </a:solidFill>
                <a:latin typeface="+mn-lt"/>
                <a:ea typeface="+mn-ea"/>
                <a:cs typeface="+mn-cs"/>
              </a:rPr>
              <a:t>si</a:t>
            </a:r>
            <a:r>
              <a:rPr lang="en-US" sz="1200" b="0" i="0" u="none" strike="noStrike" kern="1200" baseline="0" dirty="0">
                <a:solidFill>
                  <a:schemeClr val="tx1"/>
                </a:solidFill>
                <a:latin typeface="+mn-lt"/>
                <a:ea typeface="+mn-ea"/>
                <a:cs typeface="+mn-cs"/>
              </a:rPr>
              <a:t>/</a:t>
            </a:r>
            <a:r>
              <a:rPr lang="en-US" sz="1200" b="0" i="0" u="none" strike="noStrike" kern="1200" baseline="0" dirty="0" err="1">
                <a:solidFill>
                  <a:schemeClr val="tx1"/>
                </a:solidFill>
                <a:latin typeface="+mn-lt"/>
                <a:ea typeface="+mn-ea"/>
                <a:cs typeface="+mn-cs"/>
              </a:rPr>
              <a:t>si_public_record_Report.cfm?dirEntryId</a:t>
            </a:r>
            <a:r>
              <a:rPr lang="en-US" sz="1200" b="0" i="0" u="none" strike="noStrike" kern="1200" baseline="0" dirty="0">
                <a:solidFill>
                  <a:schemeClr val="tx1"/>
                </a:solidFill>
                <a:latin typeface="+mn-lt"/>
                <a:ea typeface="+mn-ea"/>
                <a:cs typeface="+mn-cs"/>
              </a:rPr>
              <a:t>=335095 </a:t>
            </a:r>
            <a:endParaRPr lang="en-US" dirty="0"/>
          </a:p>
        </p:txBody>
      </p:sp>
      <p:sp>
        <p:nvSpPr>
          <p:cNvPr id="4" name="Slide Number Placeholder 3"/>
          <p:cNvSpPr>
            <a:spLocks noGrp="1"/>
          </p:cNvSpPr>
          <p:nvPr>
            <p:ph type="sldNum" sz="quarter" idx="10"/>
          </p:nvPr>
        </p:nvSpPr>
        <p:spPr/>
        <p:txBody>
          <a:bodyPr/>
          <a:lstStyle/>
          <a:p>
            <a:fld id="{E8CE6CB7-542C-0A40-A1D9-CA6EADA0C63B}" type="slidenum">
              <a:rPr lang="en-US" smtClean="0"/>
              <a:t>9</a:t>
            </a:fld>
            <a:endParaRPr lang="en-US"/>
          </a:p>
        </p:txBody>
      </p:sp>
    </p:spTree>
    <p:extLst>
      <p:ext uri="{BB962C8B-B14F-4D97-AF65-F5344CB8AC3E}">
        <p14:creationId xmlns:p14="http://schemas.microsoft.com/office/powerpoint/2010/main" val="2986302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3: Hsiang, S., R. Kopp, A. </a:t>
            </a:r>
            <a:r>
              <a:rPr lang="en-US" sz="1200" b="0" i="0" u="none" strike="noStrike" kern="1200" baseline="0" dirty="0" err="1">
                <a:solidFill>
                  <a:schemeClr val="tx1"/>
                </a:solidFill>
                <a:latin typeface="+mn-lt"/>
                <a:ea typeface="+mn-ea"/>
                <a:cs typeface="+mn-cs"/>
              </a:rPr>
              <a:t>Jina</a:t>
            </a:r>
            <a:r>
              <a:rPr lang="en-US" sz="1200" b="0" i="0" u="none" strike="noStrike" kern="1200" baseline="0" dirty="0">
                <a:solidFill>
                  <a:schemeClr val="tx1"/>
                </a:solidFill>
                <a:latin typeface="+mn-lt"/>
                <a:ea typeface="+mn-ea"/>
                <a:cs typeface="+mn-cs"/>
              </a:rPr>
              <a:t>, J. Rising, M. Delgado, S. Mohan, D.J. Rasmussen, R. Muir-Wood, P. Wilson, M. Oppenheimer, K. Larsen, and T. Houser, 2017: Estimating economic damage from climate change in the United States. </a:t>
            </a:r>
            <a:r>
              <a:rPr lang="en-US" sz="1200" b="0" i="1" u="none" strike="noStrike" kern="1200" baseline="0" dirty="0">
                <a:solidFill>
                  <a:schemeClr val="tx1"/>
                </a:solidFill>
                <a:latin typeface="+mn-lt"/>
                <a:ea typeface="+mn-ea"/>
                <a:cs typeface="+mn-cs"/>
              </a:rPr>
              <a:t>Science, </a:t>
            </a:r>
            <a:r>
              <a:rPr lang="en-US" sz="1200" b="1" i="0" u="none" strike="noStrike" kern="1200" baseline="0" dirty="0">
                <a:solidFill>
                  <a:schemeClr val="tx1"/>
                </a:solidFill>
                <a:latin typeface="+mn-lt"/>
                <a:ea typeface="+mn-ea"/>
                <a:cs typeface="+mn-cs"/>
              </a:rPr>
              <a:t>356 </a:t>
            </a:r>
            <a:r>
              <a:rPr lang="en-US" sz="1200" b="0" i="0" u="none" strike="noStrike" kern="1200" baseline="0" dirty="0">
                <a:solidFill>
                  <a:schemeClr val="tx1"/>
                </a:solidFill>
                <a:latin typeface="+mn-lt"/>
                <a:ea typeface="+mn-ea"/>
                <a:cs typeface="+mn-cs"/>
              </a:rPr>
              <a:t>(6345), 1362-1369. http://</a:t>
            </a:r>
            <a:r>
              <a:rPr lang="en-US" sz="1200" b="0" i="0" u="none" strike="noStrike" kern="1200" baseline="0" dirty="0" err="1">
                <a:solidFill>
                  <a:schemeClr val="tx1"/>
                </a:solidFill>
                <a:latin typeface="+mn-lt"/>
                <a:ea typeface="+mn-ea"/>
                <a:cs typeface="+mn-cs"/>
              </a:rPr>
              <a:t>dx.doi.org</a:t>
            </a:r>
            <a:r>
              <a:rPr lang="en-US" sz="1200" b="0" i="0" u="none" strike="noStrike" kern="1200" baseline="0" dirty="0">
                <a:solidFill>
                  <a:schemeClr val="tx1"/>
                </a:solidFill>
                <a:latin typeface="+mn-lt"/>
                <a:ea typeface="+mn-ea"/>
                <a:cs typeface="+mn-cs"/>
              </a:rPr>
              <a:t>/10.1126/science.aal4369 </a:t>
            </a:r>
            <a:endParaRPr lang="en-US" dirty="0"/>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83: </a:t>
            </a:r>
            <a:r>
              <a:rPr lang="en-US" sz="1200" b="0" i="0" u="none" strike="noStrike" kern="1200" baseline="0" dirty="0" err="1">
                <a:solidFill>
                  <a:schemeClr val="tx1"/>
                </a:solidFill>
                <a:latin typeface="+mn-lt"/>
                <a:ea typeface="+mn-ea"/>
                <a:cs typeface="+mn-cs"/>
              </a:rPr>
              <a:t>Wuebbles</a:t>
            </a:r>
            <a:r>
              <a:rPr lang="en-US" sz="1200" b="0" i="0" u="none" strike="noStrike" kern="1200" baseline="0" dirty="0">
                <a:solidFill>
                  <a:schemeClr val="tx1"/>
                </a:solidFill>
                <a:latin typeface="+mn-lt"/>
                <a:ea typeface="+mn-ea"/>
                <a:cs typeface="+mn-cs"/>
              </a:rPr>
              <a:t>, D.J., D.W. Fahey, K.A. Hibbard, B. DeAngelo, S. Doherty, K. </a:t>
            </a:r>
            <a:r>
              <a:rPr lang="en-US" sz="1200" b="0" i="0" u="none" strike="noStrike" kern="1200" baseline="0" dirty="0" err="1">
                <a:solidFill>
                  <a:schemeClr val="tx1"/>
                </a:solidFill>
                <a:latin typeface="+mn-lt"/>
                <a:ea typeface="+mn-ea"/>
                <a:cs typeface="+mn-cs"/>
              </a:rPr>
              <a:t>Hayhoe</a:t>
            </a:r>
            <a:r>
              <a:rPr lang="en-US" sz="1200" b="0" i="0" u="none" strike="noStrike" kern="1200" baseline="0" dirty="0">
                <a:solidFill>
                  <a:schemeClr val="tx1"/>
                </a:solidFill>
                <a:latin typeface="+mn-lt"/>
                <a:ea typeface="+mn-ea"/>
                <a:cs typeface="+mn-cs"/>
              </a:rPr>
              <a:t>, R. Horton, J.P. </a:t>
            </a:r>
            <a:r>
              <a:rPr lang="en-US" sz="1200" b="0" i="0" u="none" strike="noStrike" kern="1200" baseline="0" dirty="0" err="1">
                <a:solidFill>
                  <a:schemeClr val="tx1"/>
                </a:solidFill>
                <a:latin typeface="+mn-lt"/>
                <a:ea typeface="+mn-ea"/>
                <a:cs typeface="+mn-cs"/>
              </a:rPr>
              <a:t>Kossin</a:t>
            </a:r>
            <a:r>
              <a:rPr lang="en-US" sz="1200" b="0" i="0" u="none" strike="noStrike" kern="1200" baseline="0" dirty="0">
                <a:solidFill>
                  <a:schemeClr val="tx1"/>
                </a:solidFill>
                <a:latin typeface="+mn-lt"/>
                <a:ea typeface="+mn-ea"/>
                <a:cs typeface="+mn-cs"/>
              </a:rPr>
              <a:t>, P.C. Taylor, A.M. </a:t>
            </a:r>
            <a:r>
              <a:rPr lang="en-US" sz="1200" b="0" i="0" u="none" strike="noStrike" kern="1200" baseline="0" dirty="0" err="1">
                <a:solidFill>
                  <a:schemeClr val="tx1"/>
                </a:solidFill>
                <a:latin typeface="+mn-lt"/>
                <a:ea typeface="+mn-ea"/>
                <a:cs typeface="+mn-cs"/>
              </a:rPr>
              <a:t>Waple</a:t>
            </a:r>
            <a:r>
              <a:rPr lang="en-US" sz="1200" b="0" i="0" u="none" strike="noStrike" kern="1200" baseline="0" dirty="0">
                <a:solidFill>
                  <a:schemeClr val="tx1"/>
                </a:solidFill>
                <a:latin typeface="+mn-lt"/>
                <a:ea typeface="+mn-ea"/>
                <a:cs typeface="+mn-cs"/>
              </a:rPr>
              <a:t>, and C.P. Weaver, 2017: Executive summary. </a:t>
            </a:r>
            <a:r>
              <a:rPr lang="en-US" sz="1200" b="0" i="1" u="none" strike="noStrike" kern="1200" baseline="0" dirty="0">
                <a:solidFill>
                  <a:schemeClr val="tx1"/>
                </a:solidFill>
                <a:latin typeface="+mn-lt"/>
                <a:ea typeface="+mn-ea"/>
                <a:cs typeface="+mn-cs"/>
              </a:rPr>
              <a:t>Climate Science Special Report: Fourth National Climate Assessment, Volume I</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Wuebbles</a:t>
            </a:r>
            <a:r>
              <a:rPr lang="en-US" sz="1200" b="0" i="0" u="none" strike="noStrike" kern="1200" baseline="0" dirty="0">
                <a:solidFill>
                  <a:schemeClr val="tx1"/>
                </a:solidFill>
                <a:latin typeface="+mn-lt"/>
                <a:ea typeface="+mn-ea"/>
                <a:cs typeface="+mn-cs"/>
              </a:rPr>
              <a:t>, D.J., D.W. Fahey, K.A. Hibbard, D.J. </a:t>
            </a:r>
            <a:r>
              <a:rPr lang="en-US" sz="1200" b="0" i="0" u="none" strike="noStrike" kern="1200" baseline="0" dirty="0" err="1">
                <a:solidFill>
                  <a:schemeClr val="tx1"/>
                </a:solidFill>
                <a:latin typeface="+mn-lt"/>
                <a:ea typeface="+mn-ea"/>
                <a:cs typeface="+mn-cs"/>
              </a:rPr>
              <a:t>Dokken</a:t>
            </a:r>
            <a:r>
              <a:rPr lang="en-US" sz="1200" b="0" i="0" u="none" strike="noStrike" kern="1200" baseline="0" dirty="0">
                <a:solidFill>
                  <a:schemeClr val="tx1"/>
                </a:solidFill>
                <a:latin typeface="+mn-lt"/>
                <a:ea typeface="+mn-ea"/>
                <a:cs typeface="+mn-cs"/>
              </a:rPr>
              <a:t>, B.C. Stewart, and T.K. </a:t>
            </a:r>
            <a:r>
              <a:rPr lang="en-US" sz="1200" b="0" i="0" u="none" strike="noStrike" kern="1200" baseline="0" dirty="0" err="1">
                <a:solidFill>
                  <a:schemeClr val="tx1"/>
                </a:solidFill>
                <a:latin typeface="+mn-lt"/>
                <a:ea typeface="+mn-ea"/>
                <a:cs typeface="+mn-cs"/>
              </a:rPr>
              <a:t>Maycock</a:t>
            </a:r>
            <a:r>
              <a:rPr lang="en-US" sz="1200" b="0" i="0" u="none" strike="noStrike" kern="1200" baseline="0" dirty="0">
                <a:solidFill>
                  <a:schemeClr val="tx1"/>
                </a:solidFill>
                <a:latin typeface="+mn-lt"/>
                <a:ea typeface="+mn-ea"/>
                <a:cs typeface="+mn-cs"/>
              </a:rPr>
              <a:t>, Eds. U.S. Global Change Research Program, Washington, DC, USA, 12-34. http://</a:t>
            </a:r>
            <a:r>
              <a:rPr lang="en-US" sz="1200" b="0" i="0" u="none" strike="noStrike" kern="1200" baseline="0" dirty="0" err="1">
                <a:solidFill>
                  <a:schemeClr val="tx1"/>
                </a:solidFill>
                <a:latin typeface="+mn-lt"/>
                <a:ea typeface="+mn-ea"/>
                <a:cs typeface="+mn-cs"/>
              </a:rPr>
              <a:t>dx.doi.org</a:t>
            </a:r>
            <a:r>
              <a:rPr lang="en-US" sz="1200" b="0" i="0" u="none" strike="noStrike" kern="1200" baseline="0" dirty="0">
                <a:solidFill>
                  <a:schemeClr val="tx1"/>
                </a:solidFill>
                <a:latin typeface="+mn-lt"/>
                <a:ea typeface="+mn-ea"/>
                <a:cs typeface="+mn-cs"/>
              </a:rPr>
              <a:t>/10.7930/J0DJ5CTG </a:t>
            </a:r>
          </a:p>
        </p:txBody>
      </p:sp>
      <p:sp>
        <p:nvSpPr>
          <p:cNvPr id="4" name="Slide Number Placeholder 3"/>
          <p:cNvSpPr>
            <a:spLocks noGrp="1"/>
          </p:cNvSpPr>
          <p:nvPr>
            <p:ph type="sldNum" sz="quarter" idx="10"/>
          </p:nvPr>
        </p:nvSpPr>
        <p:spPr/>
        <p:txBody>
          <a:bodyPr/>
          <a:lstStyle/>
          <a:p>
            <a:fld id="{E8CE6CB7-542C-0A40-A1D9-CA6EADA0C63B}" type="slidenum">
              <a:rPr lang="en-US" smtClean="0"/>
              <a:t>10</a:t>
            </a:fld>
            <a:endParaRPr lang="en-US"/>
          </a:p>
        </p:txBody>
      </p:sp>
    </p:spTree>
    <p:extLst>
      <p:ext uri="{BB962C8B-B14F-4D97-AF65-F5344CB8AC3E}">
        <p14:creationId xmlns:p14="http://schemas.microsoft.com/office/powerpoint/2010/main" val="29543953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CE6CB7-542C-0A40-A1D9-CA6EADA0C63B}" type="slidenum">
              <a:rPr lang="en-US" smtClean="0"/>
              <a:t>11</a:t>
            </a:fld>
            <a:endParaRPr lang="en-US"/>
          </a:p>
        </p:txBody>
      </p:sp>
    </p:spTree>
    <p:extLst>
      <p:ext uri="{BB962C8B-B14F-4D97-AF65-F5344CB8AC3E}">
        <p14:creationId xmlns:p14="http://schemas.microsoft.com/office/powerpoint/2010/main" val="6628324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5CA814D6-62CF-A848-A324-10AD242EF367}"/>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3" name="Subtitle 2"/>
          <p:cNvSpPr>
            <a:spLocks noGrp="1"/>
          </p:cNvSpPr>
          <p:nvPr>
            <p:ph type="subTitle" idx="1" hasCustomPrompt="1"/>
          </p:nvPr>
        </p:nvSpPr>
        <p:spPr>
          <a:xfrm>
            <a:off x="308113" y="2919060"/>
            <a:ext cx="6858000" cy="1655762"/>
          </a:xfrm>
        </p:spPr>
        <p:txBody>
          <a:bodyPr>
            <a:normAutofit/>
          </a:bodyPr>
          <a:lstStyle>
            <a:lvl1pPr marL="0" indent="0" algn="l">
              <a:buNone/>
              <a:defRPr sz="1800">
                <a:solidFill>
                  <a:schemeClr val="bg1"/>
                </a:solidFill>
                <a:latin typeface="Calibri" panose="020F0502020204030204" pitchFamily="34" charset="0"/>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enter Presenter’s Name</a:t>
            </a:r>
          </a:p>
          <a:p>
            <a:r>
              <a:rPr lang="en-US" i="1" dirty="0"/>
              <a:t>Affiliation</a:t>
            </a:r>
          </a:p>
          <a:p>
            <a:endParaRPr lang="en-US" dirty="0"/>
          </a:p>
          <a:p>
            <a:r>
              <a:rPr lang="en-US" dirty="0"/>
              <a:t>Date</a:t>
            </a:r>
          </a:p>
        </p:txBody>
      </p:sp>
      <p:sp>
        <p:nvSpPr>
          <p:cNvPr id="8" name="Rectangle 7">
            <a:extLst>
              <a:ext uri="{FF2B5EF4-FFF2-40B4-BE49-F238E27FC236}">
                <a16:creationId xmlns:a16="http://schemas.microsoft.com/office/drawing/2014/main" id="{2A530860-5D58-5042-BB93-C7592BB8BF8A}"/>
              </a:ext>
            </a:extLst>
          </p:cNvPr>
          <p:cNvSpPr/>
          <p:nvPr userDrawn="1"/>
        </p:nvSpPr>
        <p:spPr>
          <a:xfrm>
            <a:off x="-1" y="1370346"/>
            <a:ext cx="6705601" cy="1257398"/>
          </a:xfrm>
          <a:prstGeom prst="rect">
            <a:avLst/>
          </a:prstGeom>
          <a:solidFill>
            <a:srgbClr val="6D5B9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prstClr val="white"/>
              </a:solidFill>
            </a:endParaRPr>
          </a:p>
        </p:txBody>
      </p:sp>
      <p:sp>
        <p:nvSpPr>
          <p:cNvPr id="9" name="Rectangle 8">
            <a:extLst>
              <a:ext uri="{FF2B5EF4-FFF2-40B4-BE49-F238E27FC236}">
                <a16:creationId xmlns:a16="http://schemas.microsoft.com/office/drawing/2014/main" id="{ADF11DD2-1B42-084E-8B88-DBD82F4A97D4}"/>
              </a:ext>
            </a:extLst>
          </p:cNvPr>
          <p:cNvSpPr/>
          <p:nvPr userDrawn="1"/>
        </p:nvSpPr>
        <p:spPr>
          <a:xfrm>
            <a:off x="308113" y="1370346"/>
            <a:ext cx="6397487" cy="769441"/>
          </a:xfrm>
          <a:prstGeom prst="rect">
            <a:avLst/>
          </a:prstGeom>
        </p:spPr>
        <p:txBody>
          <a:bodyPr wrap="square">
            <a:spAutoFit/>
          </a:bodyPr>
          <a:lstStyle/>
          <a:p>
            <a:r>
              <a:rPr lang="en-US" sz="2200" b="1">
                <a:solidFill>
                  <a:prstClr val="white"/>
                </a:solidFill>
                <a:cs typeface="Calibri" panose="020F0502020204030204" pitchFamily="34" charset="0"/>
              </a:rPr>
              <a:t>Fourth National Climate Assessment, Vol II — Impacts, Risks, and Adaptation in the United States</a:t>
            </a:r>
          </a:p>
        </p:txBody>
      </p:sp>
      <p:pic>
        <p:nvPicPr>
          <p:cNvPr id="15" name="Picture 14">
            <a:extLst>
              <a:ext uri="{FF2B5EF4-FFF2-40B4-BE49-F238E27FC236}">
                <a16:creationId xmlns:a16="http://schemas.microsoft.com/office/drawing/2014/main" id="{0618150B-E1DF-2F46-98D9-E8DB8E677D42}"/>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87625" y="911861"/>
            <a:ext cx="1841223" cy="345537"/>
          </a:xfrm>
          <a:prstGeom prst="rect">
            <a:avLst/>
          </a:prstGeom>
        </p:spPr>
      </p:pic>
      <p:sp>
        <p:nvSpPr>
          <p:cNvPr id="11" name="Text Placeholder 10"/>
          <p:cNvSpPr>
            <a:spLocks noGrp="1"/>
          </p:cNvSpPr>
          <p:nvPr>
            <p:ph type="body" sz="quarter" idx="15" hasCustomPrompt="1"/>
          </p:nvPr>
        </p:nvSpPr>
        <p:spPr>
          <a:xfrm>
            <a:off x="307975" y="2157399"/>
            <a:ext cx="6070600" cy="384175"/>
          </a:xfrm>
        </p:spPr>
        <p:txBody>
          <a:bodyPr anchor="ctr">
            <a:normAutofit/>
          </a:bodyPr>
          <a:lstStyle>
            <a:lvl1pPr marL="0" indent="0">
              <a:buNone/>
              <a:defRPr sz="1600" b="1" i="1" baseline="0">
                <a:solidFill>
                  <a:schemeClr val="bg1"/>
                </a:solidFill>
              </a:defRPr>
            </a:lvl1pPr>
          </a:lstStyle>
          <a:p>
            <a:pPr lvl="0"/>
            <a:r>
              <a:rPr lang="en-US" dirty="0"/>
              <a:t>Click to enter Chapter # | Chapter Title</a:t>
            </a:r>
          </a:p>
        </p:txBody>
      </p:sp>
    </p:spTree>
    <p:extLst>
      <p:ext uri="{BB962C8B-B14F-4D97-AF65-F5344CB8AC3E}">
        <p14:creationId xmlns:p14="http://schemas.microsoft.com/office/powerpoint/2010/main" val="2290240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ey Message">
    <p:spTree>
      <p:nvGrpSpPr>
        <p:cNvPr id="1" name=""/>
        <p:cNvGrpSpPr/>
        <p:nvPr/>
      </p:nvGrpSpPr>
      <p:grpSpPr>
        <a:xfrm>
          <a:off x="0" y="0"/>
          <a:ext cx="0" cy="0"/>
          <a:chOff x="0" y="0"/>
          <a:chExt cx="0" cy="0"/>
        </a:xfrm>
      </p:grpSpPr>
      <p:sp>
        <p:nvSpPr>
          <p:cNvPr id="7" name="Text Placeholder 9"/>
          <p:cNvSpPr>
            <a:spLocks noGrp="1"/>
          </p:cNvSpPr>
          <p:nvPr>
            <p:ph type="body" sz="quarter" idx="10" hasCustomPrompt="1"/>
          </p:nvPr>
        </p:nvSpPr>
        <p:spPr>
          <a:xfrm>
            <a:off x="1074198" y="612043"/>
            <a:ext cx="7441152" cy="804935"/>
          </a:xfrm>
        </p:spPr>
        <p:txBody>
          <a:bodyPr anchor="ctr">
            <a:normAutofit/>
          </a:bodyPr>
          <a:lstStyle>
            <a:lvl1pPr marL="0" indent="0">
              <a:buNone/>
              <a:defRPr sz="4400" baseline="0">
                <a:solidFill>
                  <a:srgbClr val="C79C69"/>
                </a:solidFill>
                <a:latin typeface="+mj-lt"/>
              </a:defRPr>
            </a:lvl1pPr>
          </a:lstStyle>
          <a:p>
            <a:pPr lvl="0"/>
            <a:r>
              <a:rPr lang="en-US" dirty="0"/>
              <a:t>Click to edit Key Message</a:t>
            </a:r>
          </a:p>
        </p:txBody>
      </p:sp>
      <p:pic>
        <p:nvPicPr>
          <p:cNvPr id="2" name="Picture 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07881" y="612044"/>
            <a:ext cx="784386" cy="804671"/>
          </a:xfrm>
          <a:prstGeom prst="rect">
            <a:avLst/>
          </a:prstGeom>
        </p:spPr>
      </p:pic>
      <p:sp>
        <p:nvSpPr>
          <p:cNvPr id="8" name="Text Placeholder 7"/>
          <p:cNvSpPr>
            <a:spLocks noGrp="1"/>
          </p:cNvSpPr>
          <p:nvPr>
            <p:ph type="body" sz="quarter" idx="11" hasCustomPrompt="1"/>
          </p:nvPr>
        </p:nvSpPr>
        <p:spPr>
          <a:xfrm>
            <a:off x="207963" y="612116"/>
            <a:ext cx="784225" cy="804862"/>
          </a:xfrm>
        </p:spPr>
        <p:txBody>
          <a:bodyPr anchor="ctr">
            <a:normAutofit/>
          </a:bodyPr>
          <a:lstStyle>
            <a:lvl1pPr marL="0" indent="0" algn="ctr">
              <a:buNone/>
              <a:defRPr sz="4000" b="0">
                <a:solidFill>
                  <a:schemeClr val="bg1"/>
                </a:solidFill>
              </a:defRPr>
            </a:lvl1pPr>
          </a:lstStyle>
          <a:p>
            <a:pPr lvl="0"/>
            <a:r>
              <a:rPr lang="en-US" dirty="0"/>
              <a:t>#</a:t>
            </a:r>
          </a:p>
        </p:txBody>
      </p:sp>
      <p:sp>
        <p:nvSpPr>
          <p:cNvPr id="5" name="Text Placeholder 4"/>
          <p:cNvSpPr>
            <a:spLocks noGrp="1"/>
          </p:cNvSpPr>
          <p:nvPr>
            <p:ph type="body" sz="quarter" idx="12" hasCustomPrompt="1"/>
          </p:nvPr>
        </p:nvSpPr>
        <p:spPr>
          <a:xfrm>
            <a:off x="207963" y="61913"/>
            <a:ext cx="8714095" cy="284162"/>
          </a:xfrm>
        </p:spPr>
        <p:txBody>
          <a:bodyPr anchor="ctr">
            <a:noAutofit/>
          </a:bodyPr>
          <a:lstStyle>
            <a:lvl1pPr marL="0" indent="0" algn="r">
              <a:buNone/>
              <a:defRPr sz="1400" b="1" baseline="0">
                <a:solidFill>
                  <a:schemeClr val="bg1">
                    <a:lumMod val="50000"/>
                  </a:schemeClr>
                </a:solidFill>
              </a:defRPr>
            </a:lvl1pPr>
          </a:lstStyle>
          <a:p>
            <a:pPr lvl="0"/>
            <a:r>
              <a:rPr lang="en-US" dirty="0"/>
              <a:t>Click to enter chapter # and title</a:t>
            </a:r>
          </a:p>
        </p:txBody>
      </p:sp>
      <p:sp>
        <p:nvSpPr>
          <p:cNvPr id="9" name="Content Placeholder 2"/>
          <p:cNvSpPr>
            <a:spLocks noGrp="1"/>
          </p:cNvSpPr>
          <p:nvPr>
            <p:ph idx="13" hasCustomPrompt="1"/>
          </p:nvPr>
        </p:nvSpPr>
        <p:spPr>
          <a:xfrm>
            <a:off x="628650" y="2441359"/>
            <a:ext cx="7886700" cy="3735603"/>
          </a:xfrm>
        </p:spPr>
        <p:txBody>
          <a:bodyPr>
            <a:normAutofit/>
          </a:bodyPr>
          <a:lstStyle>
            <a:lvl1pPr marL="0" indent="0">
              <a:lnSpc>
                <a:spcPct val="100000"/>
              </a:lnSpc>
              <a:spcBef>
                <a:spcPts val="0"/>
              </a:spcBef>
              <a:spcAft>
                <a:spcPts val="1200"/>
              </a:spcAft>
              <a:buNone/>
              <a:defRPr sz="2000"/>
            </a:lvl1pPr>
            <a:lvl2pPr marL="457200" indent="0">
              <a:buNone/>
              <a:defRPr sz="2000"/>
            </a:lvl2pPr>
            <a:lvl3pPr>
              <a:defRPr sz="1800"/>
            </a:lvl3pPr>
            <a:lvl4pPr>
              <a:defRPr sz="1600"/>
            </a:lvl4pPr>
            <a:lvl5pPr>
              <a:defRPr sz="1600"/>
            </a:lvl5pPr>
          </a:lstStyle>
          <a:p>
            <a:pPr lvl="0"/>
            <a:r>
              <a:rPr lang="en-US" dirty="0"/>
              <a:t>Click to edit Key Message text</a:t>
            </a:r>
          </a:p>
        </p:txBody>
      </p:sp>
      <p:sp>
        <p:nvSpPr>
          <p:cNvPr id="10" name="Text Placeholder 8"/>
          <p:cNvSpPr>
            <a:spLocks noGrp="1"/>
          </p:cNvSpPr>
          <p:nvPr>
            <p:ph type="body" sz="quarter" idx="14" hasCustomPrompt="1"/>
          </p:nvPr>
        </p:nvSpPr>
        <p:spPr>
          <a:xfrm>
            <a:off x="628650" y="1825625"/>
            <a:ext cx="7886700" cy="447058"/>
          </a:xfrm>
        </p:spPr>
        <p:txBody>
          <a:bodyPr/>
          <a:lstStyle>
            <a:lvl1pPr marL="0" indent="0">
              <a:buNone/>
              <a:defRPr sz="2400" b="1" baseline="0">
                <a:solidFill>
                  <a:srgbClr val="C79C69"/>
                </a:solidFill>
              </a:defRPr>
            </a:lvl1pPr>
          </a:lstStyle>
          <a:p>
            <a:pPr lvl="0"/>
            <a:r>
              <a:rPr lang="en-US" dirty="0"/>
              <a:t>Click to enter Key Message title</a:t>
            </a:r>
          </a:p>
        </p:txBody>
      </p:sp>
    </p:spTree>
    <p:extLst>
      <p:ext uri="{BB962C8B-B14F-4D97-AF65-F5344CB8AC3E}">
        <p14:creationId xmlns:p14="http://schemas.microsoft.com/office/powerpoint/2010/main" val="1051106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7" name="Text Placeholder 9"/>
          <p:cNvSpPr>
            <a:spLocks noGrp="1"/>
          </p:cNvSpPr>
          <p:nvPr>
            <p:ph type="body" sz="quarter" idx="10"/>
          </p:nvPr>
        </p:nvSpPr>
        <p:spPr>
          <a:xfrm>
            <a:off x="1074198" y="612043"/>
            <a:ext cx="7441152" cy="804935"/>
          </a:xfrm>
        </p:spPr>
        <p:txBody>
          <a:bodyPr anchor="ctr">
            <a:normAutofit/>
          </a:bodyPr>
          <a:lstStyle>
            <a:lvl1pPr marL="0" indent="0">
              <a:buNone/>
              <a:defRPr sz="4400">
                <a:solidFill>
                  <a:srgbClr val="C79C69"/>
                </a:solidFill>
                <a:latin typeface="+mj-lt"/>
              </a:defRPr>
            </a:lvl1pPr>
          </a:lstStyle>
          <a:p>
            <a:pPr lvl="0"/>
            <a:r>
              <a:rPr lang="en-US"/>
              <a:t>Edit Master text styles</a:t>
            </a:r>
          </a:p>
        </p:txBody>
      </p:sp>
      <p:pic>
        <p:nvPicPr>
          <p:cNvPr id="2" name="Picture 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07881" y="612044"/>
            <a:ext cx="784386" cy="804671"/>
          </a:xfrm>
          <a:prstGeom prst="rect">
            <a:avLst/>
          </a:prstGeom>
        </p:spPr>
      </p:pic>
      <p:sp>
        <p:nvSpPr>
          <p:cNvPr id="8" name="Text Placeholder 7"/>
          <p:cNvSpPr>
            <a:spLocks noGrp="1"/>
          </p:cNvSpPr>
          <p:nvPr>
            <p:ph type="body" sz="quarter" idx="11" hasCustomPrompt="1"/>
          </p:nvPr>
        </p:nvSpPr>
        <p:spPr>
          <a:xfrm>
            <a:off x="207963" y="612116"/>
            <a:ext cx="784225" cy="804862"/>
          </a:xfrm>
        </p:spPr>
        <p:txBody>
          <a:bodyPr anchor="ctr">
            <a:normAutofit/>
          </a:bodyPr>
          <a:lstStyle>
            <a:lvl1pPr marL="0" indent="0" algn="ctr">
              <a:buNone/>
              <a:defRPr sz="4000" b="0">
                <a:solidFill>
                  <a:schemeClr val="bg1"/>
                </a:solidFill>
              </a:defRPr>
            </a:lvl1pPr>
          </a:lstStyle>
          <a:p>
            <a:pPr lvl="0"/>
            <a:r>
              <a:rPr lang="en-US" dirty="0"/>
              <a:t>#</a:t>
            </a:r>
          </a:p>
        </p:txBody>
      </p:sp>
      <p:sp>
        <p:nvSpPr>
          <p:cNvPr id="5" name="Text Placeholder 4"/>
          <p:cNvSpPr>
            <a:spLocks noGrp="1"/>
          </p:cNvSpPr>
          <p:nvPr>
            <p:ph type="body" sz="quarter" idx="12" hasCustomPrompt="1"/>
          </p:nvPr>
        </p:nvSpPr>
        <p:spPr>
          <a:xfrm>
            <a:off x="207963" y="61913"/>
            <a:ext cx="8714095" cy="284162"/>
          </a:xfrm>
        </p:spPr>
        <p:txBody>
          <a:bodyPr anchor="ctr">
            <a:noAutofit/>
          </a:bodyPr>
          <a:lstStyle>
            <a:lvl1pPr marL="0" indent="0" algn="r">
              <a:buNone/>
              <a:defRPr sz="1400" b="1" baseline="0">
                <a:solidFill>
                  <a:schemeClr val="bg1">
                    <a:lumMod val="50000"/>
                  </a:schemeClr>
                </a:solidFill>
              </a:defRPr>
            </a:lvl1pPr>
          </a:lstStyle>
          <a:p>
            <a:pPr lvl="0"/>
            <a:r>
              <a:rPr lang="en-US" dirty="0"/>
              <a:t>Click to enter chapter # and title</a:t>
            </a:r>
          </a:p>
        </p:txBody>
      </p:sp>
      <p:sp>
        <p:nvSpPr>
          <p:cNvPr id="9" name="Content Placeholder 2"/>
          <p:cNvSpPr>
            <a:spLocks noGrp="1"/>
          </p:cNvSpPr>
          <p:nvPr>
            <p:ph idx="13" hasCustomPrompt="1"/>
          </p:nvPr>
        </p:nvSpPr>
        <p:spPr>
          <a:xfrm>
            <a:off x="628650" y="1825625"/>
            <a:ext cx="7886700" cy="4351337"/>
          </a:xfrm>
        </p:spPr>
        <p:txBody>
          <a:bodyPr>
            <a:normAutofit/>
          </a:bodyPr>
          <a:lstStyle>
            <a:lvl1pPr marL="0" indent="0">
              <a:lnSpc>
                <a:spcPct val="100000"/>
              </a:lnSpc>
              <a:spcBef>
                <a:spcPts val="0"/>
              </a:spcBef>
              <a:spcAft>
                <a:spcPts val="1200"/>
              </a:spcAft>
              <a:buNone/>
              <a:defRPr sz="2000"/>
            </a:lvl1pPr>
            <a:lvl2pPr marL="457200" indent="0">
              <a:buNone/>
              <a:defRPr sz="2000"/>
            </a:lvl2pPr>
            <a:lvl3pPr>
              <a:defRPr sz="1800"/>
            </a:lvl3pPr>
            <a:lvl4pPr>
              <a:defRPr sz="1600"/>
            </a:lvl4pPr>
            <a:lvl5pPr>
              <a:defRPr sz="1600"/>
            </a:lvl5pPr>
          </a:lstStyle>
          <a:p>
            <a:pPr lvl="0"/>
            <a:r>
              <a:rPr lang="en-US" dirty="0"/>
              <a:t>Click to edit text</a:t>
            </a:r>
          </a:p>
        </p:txBody>
      </p:sp>
    </p:spTree>
    <p:extLst>
      <p:ext uri="{BB962C8B-B14F-4D97-AF65-F5344CB8AC3E}">
        <p14:creationId xmlns:p14="http://schemas.microsoft.com/office/powerpoint/2010/main" val="4171887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cknowledgments">
    <p:spTree>
      <p:nvGrpSpPr>
        <p:cNvPr id="1" name=""/>
        <p:cNvGrpSpPr/>
        <p:nvPr/>
      </p:nvGrpSpPr>
      <p:grpSpPr>
        <a:xfrm>
          <a:off x="0" y="0"/>
          <a:ext cx="0" cy="0"/>
          <a:chOff x="0" y="0"/>
          <a:chExt cx="0" cy="0"/>
        </a:xfrm>
      </p:grpSpPr>
      <p:sp>
        <p:nvSpPr>
          <p:cNvPr id="7" name="Text Placeholder 9"/>
          <p:cNvSpPr>
            <a:spLocks noGrp="1"/>
          </p:cNvSpPr>
          <p:nvPr>
            <p:ph type="body" sz="quarter" idx="10"/>
          </p:nvPr>
        </p:nvSpPr>
        <p:spPr>
          <a:xfrm>
            <a:off x="1074198" y="612043"/>
            <a:ext cx="7441152" cy="804935"/>
          </a:xfrm>
        </p:spPr>
        <p:txBody>
          <a:bodyPr anchor="ctr">
            <a:normAutofit/>
          </a:bodyPr>
          <a:lstStyle>
            <a:lvl1pPr marL="0" indent="0">
              <a:buNone/>
              <a:defRPr sz="4400">
                <a:solidFill>
                  <a:srgbClr val="C79C69"/>
                </a:solidFill>
                <a:latin typeface="+mj-lt"/>
              </a:defRPr>
            </a:lvl1pPr>
          </a:lstStyle>
          <a:p>
            <a:pPr lvl="0"/>
            <a:r>
              <a:rPr lang="en-US"/>
              <a:t>Edit Master text styles</a:t>
            </a:r>
          </a:p>
        </p:txBody>
      </p:sp>
      <p:pic>
        <p:nvPicPr>
          <p:cNvPr id="2" name="Picture 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07881" y="612044"/>
            <a:ext cx="784386" cy="804671"/>
          </a:xfrm>
          <a:prstGeom prst="rect">
            <a:avLst/>
          </a:prstGeom>
        </p:spPr>
      </p:pic>
      <p:sp>
        <p:nvSpPr>
          <p:cNvPr id="8" name="Text Placeholder 7"/>
          <p:cNvSpPr>
            <a:spLocks noGrp="1"/>
          </p:cNvSpPr>
          <p:nvPr>
            <p:ph type="body" sz="quarter" idx="11" hasCustomPrompt="1"/>
          </p:nvPr>
        </p:nvSpPr>
        <p:spPr>
          <a:xfrm>
            <a:off x="207963" y="612116"/>
            <a:ext cx="784225" cy="804862"/>
          </a:xfrm>
        </p:spPr>
        <p:txBody>
          <a:bodyPr anchor="ctr">
            <a:normAutofit/>
          </a:bodyPr>
          <a:lstStyle>
            <a:lvl1pPr marL="0" indent="0" algn="ctr">
              <a:buNone/>
              <a:defRPr sz="4000" b="0">
                <a:solidFill>
                  <a:schemeClr val="bg1"/>
                </a:solidFill>
              </a:defRPr>
            </a:lvl1pPr>
          </a:lstStyle>
          <a:p>
            <a:pPr lvl="0"/>
            <a:r>
              <a:rPr lang="en-US" dirty="0"/>
              <a:t>#</a:t>
            </a:r>
          </a:p>
        </p:txBody>
      </p:sp>
      <p:sp>
        <p:nvSpPr>
          <p:cNvPr id="5" name="Text Placeholder 4"/>
          <p:cNvSpPr>
            <a:spLocks noGrp="1"/>
          </p:cNvSpPr>
          <p:nvPr>
            <p:ph type="body" sz="quarter" idx="12" hasCustomPrompt="1"/>
          </p:nvPr>
        </p:nvSpPr>
        <p:spPr>
          <a:xfrm>
            <a:off x="207963" y="61913"/>
            <a:ext cx="8714095" cy="284162"/>
          </a:xfrm>
        </p:spPr>
        <p:txBody>
          <a:bodyPr anchor="ctr">
            <a:noAutofit/>
          </a:bodyPr>
          <a:lstStyle>
            <a:lvl1pPr marL="0" indent="0" algn="r">
              <a:buNone/>
              <a:defRPr sz="1400" b="1" baseline="0">
                <a:solidFill>
                  <a:schemeClr val="bg1">
                    <a:lumMod val="50000"/>
                  </a:schemeClr>
                </a:solidFill>
              </a:defRPr>
            </a:lvl1pPr>
          </a:lstStyle>
          <a:p>
            <a:pPr lvl="0"/>
            <a:r>
              <a:rPr lang="en-US" dirty="0"/>
              <a:t>Click to enter chapter # and title</a:t>
            </a:r>
          </a:p>
        </p:txBody>
      </p:sp>
      <p:sp>
        <p:nvSpPr>
          <p:cNvPr id="9" name="Content Placeholder 2"/>
          <p:cNvSpPr>
            <a:spLocks noGrp="1"/>
          </p:cNvSpPr>
          <p:nvPr>
            <p:ph idx="13" hasCustomPrompt="1"/>
          </p:nvPr>
        </p:nvSpPr>
        <p:spPr>
          <a:xfrm>
            <a:off x="628650" y="1825625"/>
            <a:ext cx="7886700" cy="4351337"/>
          </a:xfrm>
        </p:spPr>
        <p:txBody>
          <a:bodyPr numCol="2" spcCol="182880">
            <a:normAutofit/>
          </a:bodyPr>
          <a:lstStyle>
            <a:lvl1pPr marL="0" indent="0">
              <a:lnSpc>
                <a:spcPct val="100000"/>
              </a:lnSpc>
              <a:spcBef>
                <a:spcPts val="0"/>
              </a:spcBef>
              <a:spcAft>
                <a:spcPts val="1200"/>
              </a:spcAft>
              <a:buNone/>
              <a:defRPr sz="2000"/>
            </a:lvl1pPr>
            <a:lvl2pPr marL="457200" indent="0">
              <a:buNone/>
              <a:defRPr sz="2000"/>
            </a:lvl2pPr>
            <a:lvl3pPr>
              <a:defRPr sz="1800"/>
            </a:lvl3pPr>
            <a:lvl4pPr>
              <a:defRPr sz="1600"/>
            </a:lvl4pPr>
            <a:lvl5pPr>
              <a:defRPr sz="1600"/>
            </a:lvl5pPr>
          </a:lstStyle>
          <a:p>
            <a:pPr lvl="0"/>
            <a:r>
              <a:rPr lang="en-US" dirty="0"/>
              <a:t>Click to edit text</a:t>
            </a:r>
          </a:p>
        </p:txBody>
      </p:sp>
    </p:spTree>
    <p:extLst>
      <p:ext uri="{BB962C8B-B14F-4D97-AF65-F5344CB8AC3E}">
        <p14:creationId xmlns:p14="http://schemas.microsoft.com/office/powerpoint/2010/main" val="2474721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825625"/>
            <a:ext cx="3886200" cy="4351338"/>
          </a:xfrm>
        </p:spPr>
        <p:txBody>
          <a:bodyPr>
            <a:norm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norm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9"/>
          <p:cNvSpPr>
            <a:spLocks noGrp="1"/>
          </p:cNvSpPr>
          <p:nvPr>
            <p:ph type="body" sz="quarter" idx="10"/>
          </p:nvPr>
        </p:nvSpPr>
        <p:spPr>
          <a:xfrm>
            <a:off x="1074198" y="612648"/>
            <a:ext cx="7441152" cy="804935"/>
          </a:xfrm>
        </p:spPr>
        <p:txBody>
          <a:bodyPr anchor="ctr">
            <a:normAutofit/>
          </a:bodyPr>
          <a:lstStyle>
            <a:lvl1pPr marL="0" indent="0">
              <a:buNone/>
              <a:defRPr sz="4400">
                <a:solidFill>
                  <a:srgbClr val="C79C69"/>
                </a:solidFill>
                <a:latin typeface="+mj-lt"/>
              </a:defRPr>
            </a:lvl1pPr>
          </a:lstStyle>
          <a:p>
            <a:pPr lvl="0"/>
            <a:r>
              <a:rPr lang="en-US"/>
              <a:t>Edit Master text styles</a:t>
            </a:r>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07881" y="612648"/>
            <a:ext cx="784386" cy="804671"/>
          </a:xfrm>
          <a:prstGeom prst="rect">
            <a:avLst/>
          </a:prstGeom>
        </p:spPr>
      </p:pic>
      <p:sp>
        <p:nvSpPr>
          <p:cNvPr id="9" name="Text Placeholder 7"/>
          <p:cNvSpPr>
            <a:spLocks noGrp="1"/>
          </p:cNvSpPr>
          <p:nvPr>
            <p:ph type="body" sz="quarter" idx="11" hasCustomPrompt="1"/>
          </p:nvPr>
        </p:nvSpPr>
        <p:spPr>
          <a:xfrm>
            <a:off x="207963" y="612648"/>
            <a:ext cx="784225" cy="804862"/>
          </a:xfrm>
        </p:spPr>
        <p:txBody>
          <a:bodyPr anchor="ctr">
            <a:normAutofit/>
          </a:bodyPr>
          <a:lstStyle>
            <a:lvl1pPr marL="0" indent="0" algn="ctr">
              <a:buNone/>
              <a:defRPr sz="4000" b="0">
                <a:solidFill>
                  <a:schemeClr val="bg1"/>
                </a:solidFill>
              </a:defRPr>
            </a:lvl1pPr>
          </a:lstStyle>
          <a:p>
            <a:pPr lvl="0"/>
            <a:r>
              <a:rPr lang="en-US" dirty="0"/>
              <a:t>#</a:t>
            </a:r>
          </a:p>
        </p:txBody>
      </p:sp>
      <p:sp>
        <p:nvSpPr>
          <p:cNvPr id="11" name="Text Placeholder 4"/>
          <p:cNvSpPr>
            <a:spLocks noGrp="1"/>
          </p:cNvSpPr>
          <p:nvPr>
            <p:ph type="body" sz="quarter" idx="12" hasCustomPrompt="1"/>
          </p:nvPr>
        </p:nvSpPr>
        <p:spPr>
          <a:xfrm>
            <a:off x="207963" y="61913"/>
            <a:ext cx="8714095" cy="284162"/>
          </a:xfrm>
        </p:spPr>
        <p:txBody>
          <a:bodyPr anchor="ctr">
            <a:noAutofit/>
          </a:bodyPr>
          <a:lstStyle>
            <a:lvl1pPr marL="0" indent="0" algn="r">
              <a:buNone/>
              <a:defRPr sz="1400" b="1" baseline="0">
                <a:solidFill>
                  <a:schemeClr val="bg1">
                    <a:lumMod val="50000"/>
                  </a:schemeClr>
                </a:solidFill>
              </a:defRPr>
            </a:lvl1pPr>
          </a:lstStyle>
          <a:p>
            <a:pPr lvl="0"/>
            <a:r>
              <a:rPr lang="en-US" dirty="0"/>
              <a:t>Click to enter chapter # and title</a:t>
            </a:r>
          </a:p>
        </p:txBody>
      </p:sp>
    </p:spTree>
    <p:extLst>
      <p:ext uri="{BB962C8B-B14F-4D97-AF65-F5344CB8AC3E}">
        <p14:creationId xmlns:p14="http://schemas.microsoft.com/office/powerpoint/2010/main" val="301666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9" name="Content Placeholder 8"/>
          <p:cNvSpPr>
            <a:spLocks noGrp="1"/>
          </p:cNvSpPr>
          <p:nvPr>
            <p:ph sz="quarter" idx="10"/>
          </p:nvPr>
        </p:nvSpPr>
        <p:spPr>
          <a:xfrm>
            <a:off x="3887391" y="457200"/>
            <a:ext cx="4629150" cy="5403851"/>
          </a:xfrm>
        </p:spPr>
        <p:txBody>
          <a:bodyPr anchor="t"/>
          <a:lstStyle>
            <a:lvl1pPr marL="0" indent="0" algn="l">
              <a:buNone/>
              <a:defRPr>
                <a:solidFill>
                  <a:schemeClr val="bg1"/>
                </a:solidFill>
              </a:defRPr>
            </a:lvl1pPr>
          </a:lstStyle>
          <a:p>
            <a:pPr lvl="0"/>
            <a:r>
              <a:rPr lang="en-US"/>
              <a:t>Edit Master text styles</a:t>
            </a:r>
          </a:p>
        </p:txBody>
      </p:sp>
      <p:sp>
        <p:nvSpPr>
          <p:cNvPr id="2" name="Title 1"/>
          <p:cNvSpPr>
            <a:spLocks noGrp="1"/>
          </p:cNvSpPr>
          <p:nvPr>
            <p:ph type="title" hasCustomPrompt="1"/>
          </p:nvPr>
        </p:nvSpPr>
        <p:spPr>
          <a:xfrm>
            <a:off x="629841" y="457200"/>
            <a:ext cx="2949178" cy="1600200"/>
          </a:xfrm>
          <a:solidFill>
            <a:srgbClr val="C79C69"/>
          </a:solidFill>
          <a:ln w="19050">
            <a:solidFill>
              <a:srgbClr val="C79C69"/>
            </a:solidFill>
          </a:ln>
        </p:spPr>
        <p:txBody>
          <a:bodyPr anchor="b">
            <a:normAutofit/>
          </a:bodyPr>
          <a:lstStyle>
            <a:lvl1pPr>
              <a:defRPr sz="2400" b="1" baseline="0">
                <a:solidFill>
                  <a:schemeClr val="bg1"/>
                </a:solidFill>
                <a:latin typeface="+mn-lt"/>
              </a:defRPr>
            </a:lvl1pPr>
          </a:lstStyle>
          <a:p>
            <a:r>
              <a:rPr lang="en-US" dirty="0"/>
              <a:t>Click to edit figure title</a:t>
            </a:r>
          </a:p>
        </p:txBody>
      </p:sp>
      <p:sp>
        <p:nvSpPr>
          <p:cNvPr id="4" name="Text Placeholder 3"/>
          <p:cNvSpPr>
            <a:spLocks noGrp="1"/>
          </p:cNvSpPr>
          <p:nvPr>
            <p:ph type="body" sz="half" idx="2" hasCustomPrompt="1"/>
          </p:nvPr>
        </p:nvSpPr>
        <p:spPr>
          <a:xfrm>
            <a:off x="629841" y="2057400"/>
            <a:ext cx="2949178" cy="3811588"/>
          </a:xfrm>
          <a:solidFill>
            <a:schemeClr val="bg1"/>
          </a:solidFill>
          <a:ln w="19050">
            <a:solidFill>
              <a:srgbClr val="C79C69"/>
            </a:solidFill>
          </a:ln>
        </p:spPr>
        <p:txBody>
          <a:bodyPr/>
          <a:lstStyle>
            <a:lvl1pPr marL="0" indent="0">
              <a:lnSpc>
                <a:spcPct val="100000"/>
              </a:lnSpc>
              <a:spcBef>
                <a:spcPts val="0"/>
              </a:spcBef>
              <a:spcAft>
                <a:spcPts val="6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Caption</a:t>
            </a:r>
          </a:p>
        </p:txBody>
      </p:sp>
      <p:sp>
        <p:nvSpPr>
          <p:cNvPr id="6" name="Text Placeholder 4"/>
          <p:cNvSpPr>
            <a:spLocks noGrp="1"/>
          </p:cNvSpPr>
          <p:nvPr>
            <p:ph type="body" sz="quarter" idx="12" hasCustomPrompt="1"/>
          </p:nvPr>
        </p:nvSpPr>
        <p:spPr>
          <a:xfrm>
            <a:off x="207963" y="61913"/>
            <a:ext cx="8714095" cy="284162"/>
          </a:xfrm>
        </p:spPr>
        <p:txBody>
          <a:bodyPr anchor="ctr">
            <a:noAutofit/>
          </a:bodyPr>
          <a:lstStyle>
            <a:lvl1pPr marL="0" indent="0" algn="r">
              <a:buNone/>
              <a:defRPr sz="1400" b="1" baseline="0">
                <a:solidFill>
                  <a:schemeClr val="bg1">
                    <a:lumMod val="50000"/>
                  </a:schemeClr>
                </a:solidFill>
              </a:defRPr>
            </a:lvl1pPr>
          </a:lstStyle>
          <a:p>
            <a:pPr lvl="0"/>
            <a:r>
              <a:rPr lang="en-US" dirty="0"/>
              <a:t>Click to enter chapter # and title</a:t>
            </a:r>
          </a:p>
        </p:txBody>
      </p:sp>
    </p:spTree>
    <p:extLst>
      <p:ext uri="{BB962C8B-B14F-4D97-AF65-F5344CB8AC3E}">
        <p14:creationId xmlns:p14="http://schemas.microsoft.com/office/powerpoint/2010/main" val="2522371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orizontal Picture with Caption">
    <p:spTree>
      <p:nvGrpSpPr>
        <p:cNvPr id="1" name=""/>
        <p:cNvGrpSpPr/>
        <p:nvPr/>
      </p:nvGrpSpPr>
      <p:grpSpPr>
        <a:xfrm>
          <a:off x="0" y="0"/>
          <a:ext cx="0" cy="0"/>
          <a:chOff x="0" y="0"/>
          <a:chExt cx="0" cy="0"/>
        </a:xfrm>
      </p:grpSpPr>
      <p:sp>
        <p:nvSpPr>
          <p:cNvPr id="9" name="Content Placeholder 8"/>
          <p:cNvSpPr>
            <a:spLocks noGrp="1"/>
          </p:cNvSpPr>
          <p:nvPr>
            <p:ph sz="quarter" idx="10"/>
          </p:nvPr>
        </p:nvSpPr>
        <p:spPr>
          <a:xfrm>
            <a:off x="629841" y="457201"/>
            <a:ext cx="7886700" cy="3013968"/>
          </a:xfrm>
        </p:spPr>
        <p:txBody>
          <a:bodyPr anchor="t"/>
          <a:lstStyle>
            <a:lvl1pPr marL="0" indent="0" algn="l">
              <a:buNone/>
              <a:defRPr>
                <a:solidFill>
                  <a:schemeClr val="bg1"/>
                </a:solidFill>
              </a:defRPr>
            </a:lvl1pPr>
          </a:lstStyle>
          <a:p>
            <a:pPr lvl="0"/>
            <a:r>
              <a:rPr lang="en-US"/>
              <a:t>Edit Master text styles</a:t>
            </a:r>
          </a:p>
        </p:txBody>
      </p:sp>
      <p:sp>
        <p:nvSpPr>
          <p:cNvPr id="2" name="Title 1"/>
          <p:cNvSpPr>
            <a:spLocks noGrp="1"/>
          </p:cNvSpPr>
          <p:nvPr>
            <p:ph type="title" hasCustomPrompt="1"/>
          </p:nvPr>
        </p:nvSpPr>
        <p:spPr>
          <a:xfrm>
            <a:off x="629841" y="3586578"/>
            <a:ext cx="7886700" cy="772357"/>
          </a:xfrm>
          <a:solidFill>
            <a:srgbClr val="C79C69"/>
          </a:solidFill>
          <a:ln w="19050">
            <a:solidFill>
              <a:srgbClr val="C79C69"/>
            </a:solidFill>
          </a:ln>
        </p:spPr>
        <p:txBody>
          <a:bodyPr anchor="b">
            <a:normAutofit/>
          </a:bodyPr>
          <a:lstStyle>
            <a:lvl1pPr>
              <a:defRPr sz="2400" b="1" baseline="0">
                <a:solidFill>
                  <a:schemeClr val="bg1"/>
                </a:solidFill>
                <a:latin typeface="+mn-lt"/>
              </a:defRPr>
            </a:lvl1pPr>
          </a:lstStyle>
          <a:p>
            <a:r>
              <a:rPr lang="en-US" dirty="0"/>
              <a:t>Click to edit figure title</a:t>
            </a:r>
          </a:p>
        </p:txBody>
      </p:sp>
      <p:sp>
        <p:nvSpPr>
          <p:cNvPr id="4" name="Text Placeholder 3"/>
          <p:cNvSpPr>
            <a:spLocks noGrp="1"/>
          </p:cNvSpPr>
          <p:nvPr>
            <p:ph type="body" sz="half" idx="2" hasCustomPrompt="1"/>
          </p:nvPr>
        </p:nvSpPr>
        <p:spPr>
          <a:xfrm>
            <a:off x="629841" y="4358936"/>
            <a:ext cx="7886700" cy="1510052"/>
          </a:xfrm>
          <a:ln w="19050">
            <a:solidFill>
              <a:srgbClr val="C79C69"/>
            </a:solidFill>
          </a:ln>
        </p:spPr>
        <p:txBody>
          <a:bodyPr/>
          <a:lstStyle>
            <a:lvl1pPr marL="0" indent="0">
              <a:lnSpc>
                <a:spcPct val="100000"/>
              </a:lnSpc>
              <a:spcBef>
                <a:spcPts val="0"/>
              </a:spcBef>
              <a:spcAft>
                <a:spcPts val="6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Caption</a:t>
            </a:r>
          </a:p>
        </p:txBody>
      </p:sp>
      <p:sp>
        <p:nvSpPr>
          <p:cNvPr id="6" name="Text Placeholder 4"/>
          <p:cNvSpPr>
            <a:spLocks noGrp="1"/>
          </p:cNvSpPr>
          <p:nvPr>
            <p:ph type="body" sz="quarter" idx="12" hasCustomPrompt="1"/>
          </p:nvPr>
        </p:nvSpPr>
        <p:spPr>
          <a:xfrm>
            <a:off x="207963" y="61913"/>
            <a:ext cx="8714095" cy="284162"/>
          </a:xfrm>
        </p:spPr>
        <p:txBody>
          <a:bodyPr anchor="ctr">
            <a:noAutofit/>
          </a:bodyPr>
          <a:lstStyle>
            <a:lvl1pPr marL="0" indent="0" algn="r">
              <a:buNone/>
              <a:defRPr sz="1400" b="1" baseline="0">
                <a:solidFill>
                  <a:schemeClr val="bg1">
                    <a:lumMod val="50000"/>
                  </a:schemeClr>
                </a:solidFill>
              </a:defRPr>
            </a:lvl1pPr>
          </a:lstStyle>
          <a:p>
            <a:pPr lvl="0"/>
            <a:r>
              <a:rPr lang="en-US" dirty="0"/>
              <a:t>Click to enter chapter # and title</a:t>
            </a:r>
          </a:p>
        </p:txBody>
      </p:sp>
    </p:spTree>
    <p:extLst>
      <p:ext uri="{BB962C8B-B14F-4D97-AF65-F5344CB8AC3E}">
        <p14:creationId xmlns:p14="http://schemas.microsoft.com/office/powerpoint/2010/main" val="4120928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2A530860-5D58-5042-BB93-C7592BB8BF8A}"/>
              </a:ext>
            </a:extLst>
          </p:cNvPr>
          <p:cNvSpPr/>
          <p:nvPr userDrawn="1"/>
        </p:nvSpPr>
        <p:spPr>
          <a:xfrm>
            <a:off x="0" y="0"/>
            <a:ext cx="9144000" cy="6858000"/>
          </a:xfrm>
          <a:prstGeom prst="rect">
            <a:avLst/>
          </a:prstGeom>
          <a:solidFill>
            <a:srgbClr val="3726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15" name="Rectangle 14">
            <a:extLst>
              <a:ext uri="{FF2B5EF4-FFF2-40B4-BE49-F238E27FC236}">
                <a16:creationId xmlns:a16="http://schemas.microsoft.com/office/drawing/2014/main" id="{2A530860-5D58-5042-BB93-C7592BB8BF8A}"/>
              </a:ext>
            </a:extLst>
          </p:cNvPr>
          <p:cNvSpPr/>
          <p:nvPr userDrawn="1"/>
        </p:nvSpPr>
        <p:spPr>
          <a:xfrm>
            <a:off x="-1" y="1698820"/>
            <a:ext cx="6705601" cy="400110"/>
          </a:xfrm>
          <a:prstGeom prst="rect">
            <a:avLst/>
          </a:prstGeom>
          <a:solidFill>
            <a:srgbClr val="6D5B9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3" name="Subtitle 2"/>
          <p:cNvSpPr>
            <a:spLocks noGrp="1"/>
          </p:cNvSpPr>
          <p:nvPr>
            <p:ph type="subTitle" idx="1" hasCustomPrompt="1"/>
          </p:nvPr>
        </p:nvSpPr>
        <p:spPr>
          <a:xfrm>
            <a:off x="308113" y="2228296"/>
            <a:ext cx="6858000" cy="914400"/>
          </a:xfrm>
        </p:spPr>
        <p:txBody>
          <a:bodyPr>
            <a:normAutofit/>
          </a:bodyPr>
          <a:lstStyle>
            <a:lvl1pPr marL="0" indent="0" algn="l">
              <a:lnSpc>
                <a:spcPct val="100000"/>
              </a:lnSpc>
              <a:spcBef>
                <a:spcPts val="0"/>
              </a:spcBef>
              <a:spcAft>
                <a:spcPts val="0"/>
              </a:spcAft>
              <a:buNone/>
              <a:defRPr sz="1400" baseline="0">
                <a:solidFill>
                  <a:schemeClr val="bg1"/>
                </a:solidFill>
                <a:latin typeface="+mn-lt"/>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chapter citation</a:t>
            </a:r>
          </a:p>
        </p:txBody>
      </p:sp>
      <p:sp>
        <p:nvSpPr>
          <p:cNvPr id="9" name="Rectangle 8">
            <a:extLst>
              <a:ext uri="{FF2B5EF4-FFF2-40B4-BE49-F238E27FC236}">
                <a16:creationId xmlns:a16="http://schemas.microsoft.com/office/drawing/2014/main" id="{ADF11DD2-1B42-084E-8B88-DBD82F4A97D4}"/>
              </a:ext>
            </a:extLst>
          </p:cNvPr>
          <p:cNvSpPr/>
          <p:nvPr userDrawn="1"/>
        </p:nvSpPr>
        <p:spPr>
          <a:xfrm>
            <a:off x="308113" y="1698820"/>
            <a:ext cx="6397487" cy="400110"/>
          </a:xfrm>
          <a:prstGeom prst="rect">
            <a:avLst/>
          </a:prstGeom>
        </p:spPr>
        <p:txBody>
          <a:bodyPr wrap="square">
            <a:spAutoFit/>
          </a:bodyPr>
          <a:lstStyle/>
          <a:p>
            <a:r>
              <a:rPr lang="en-US" sz="2000" b="1" i="0">
                <a:solidFill>
                  <a:schemeClr val="bg1"/>
                </a:solidFill>
                <a:effectLst/>
                <a:latin typeface="Calibri" panose="020F0502020204030204" pitchFamily="34" charset="0"/>
                <a:cs typeface="Calibri" panose="020F0502020204030204" pitchFamily="34" charset="0"/>
              </a:rPr>
              <a:t>Recommended</a:t>
            </a:r>
            <a:r>
              <a:rPr lang="en-US" sz="2000" b="1" i="0" baseline="0">
                <a:solidFill>
                  <a:schemeClr val="bg1"/>
                </a:solidFill>
                <a:effectLst/>
                <a:latin typeface="Calibri" panose="020F0502020204030204" pitchFamily="34" charset="0"/>
                <a:cs typeface="Calibri" panose="020F0502020204030204" pitchFamily="34" charset="0"/>
              </a:rPr>
              <a:t> chapter citation</a:t>
            </a:r>
            <a:endParaRPr lang="en-US" sz="2000" b="1" i="0">
              <a:solidFill>
                <a:schemeClr val="bg1"/>
              </a:solidFill>
              <a:latin typeface="Calibri" panose="020F0502020204030204" pitchFamily="34" charset="0"/>
              <a:cs typeface="Calibri" panose="020F0502020204030204" pitchFamily="34" charset="0"/>
            </a:endParaRPr>
          </a:p>
        </p:txBody>
      </p:sp>
      <p:sp>
        <p:nvSpPr>
          <p:cNvPr id="10" name="Subtitle 2"/>
          <p:cNvSpPr txBox="1">
            <a:spLocks/>
          </p:cNvSpPr>
          <p:nvPr userDrawn="1"/>
        </p:nvSpPr>
        <p:spPr>
          <a:xfrm>
            <a:off x="308112" y="4173746"/>
            <a:ext cx="6858000" cy="98542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solidFill>
                <a:latin typeface="Calibri" panose="020F0502020204030204" pitchFamily="34" charset="0"/>
                <a:ea typeface="+mn-ea"/>
                <a:cs typeface="Calibri" panose="020F050202020403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a:p>
        </p:txBody>
      </p:sp>
      <p:sp>
        <p:nvSpPr>
          <p:cNvPr id="17" name="Rectangle 16">
            <a:extLst>
              <a:ext uri="{FF2B5EF4-FFF2-40B4-BE49-F238E27FC236}">
                <a16:creationId xmlns:a16="http://schemas.microsoft.com/office/drawing/2014/main" id="{2A530860-5D58-5042-BB93-C7592BB8BF8A}"/>
              </a:ext>
            </a:extLst>
          </p:cNvPr>
          <p:cNvSpPr/>
          <p:nvPr userDrawn="1"/>
        </p:nvSpPr>
        <p:spPr>
          <a:xfrm>
            <a:off x="0" y="3660963"/>
            <a:ext cx="6705601" cy="400110"/>
          </a:xfrm>
          <a:prstGeom prst="rect">
            <a:avLst/>
          </a:prstGeom>
          <a:solidFill>
            <a:srgbClr val="6D5B9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14" name="Rectangle 13">
            <a:extLst>
              <a:ext uri="{FF2B5EF4-FFF2-40B4-BE49-F238E27FC236}">
                <a16:creationId xmlns:a16="http://schemas.microsoft.com/office/drawing/2014/main" id="{ADF11DD2-1B42-084E-8B88-DBD82F4A97D4}"/>
              </a:ext>
            </a:extLst>
          </p:cNvPr>
          <p:cNvSpPr/>
          <p:nvPr userDrawn="1"/>
        </p:nvSpPr>
        <p:spPr>
          <a:xfrm>
            <a:off x="308112" y="3644270"/>
            <a:ext cx="6397487" cy="400110"/>
          </a:xfrm>
          <a:prstGeom prst="rect">
            <a:avLst/>
          </a:prstGeom>
        </p:spPr>
        <p:txBody>
          <a:bodyPr wrap="square">
            <a:spAutoFit/>
          </a:bodyPr>
          <a:lstStyle/>
          <a:p>
            <a:r>
              <a:rPr lang="en-US" sz="2000" b="1" i="0">
                <a:solidFill>
                  <a:schemeClr val="bg1"/>
                </a:solidFill>
                <a:effectLst/>
                <a:latin typeface="Calibri" panose="020F0502020204030204" pitchFamily="34" charset="0"/>
                <a:cs typeface="Calibri" panose="020F0502020204030204" pitchFamily="34" charset="0"/>
              </a:rPr>
              <a:t>Read the full chapter</a:t>
            </a:r>
            <a:endParaRPr lang="en-US" sz="2000" b="1" i="0">
              <a:solidFill>
                <a:schemeClr val="bg1"/>
              </a:solidFill>
              <a:latin typeface="Calibri" panose="020F0502020204030204" pitchFamily="34" charset="0"/>
              <a:cs typeface="Calibri" panose="020F0502020204030204" pitchFamily="34" charset="0"/>
            </a:endParaRPr>
          </a:p>
        </p:txBody>
      </p:sp>
      <p:sp>
        <p:nvSpPr>
          <p:cNvPr id="2" name="TextBox 1"/>
          <p:cNvSpPr txBox="1"/>
          <p:nvPr userDrawn="1"/>
        </p:nvSpPr>
        <p:spPr>
          <a:xfrm>
            <a:off x="1500898" y="5811560"/>
            <a:ext cx="6249879" cy="707886"/>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b="0">
                <a:solidFill>
                  <a:schemeClr val="bg1"/>
                </a:solidFill>
              </a:rPr>
              <a:t>nca2018.globalchange.gov</a:t>
            </a:r>
          </a:p>
        </p:txBody>
      </p:sp>
      <p:sp>
        <p:nvSpPr>
          <p:cNvPr id="6" name="Text Placeholder 5"/>
          <p:cNvSpPr>
            <a:spLocks noGrp="1"/>
          </p:cNvSpPr>
          <p:nvPr>
            <p:ph type="body" sz="quarter" idx="10" hasCustomPrompt="1"/>
          </p:nvPr>
        </p:nvSpPr>
        <p:spPr>
          <a:xfrm>
            <a:off x="308113" y="4199572"/>
            <a:ext cx="6858000" cy="914400"/>
          </a:xfrm>
        </p:spPr>
        <p:txBody>
          <a:bodyPr>
            <a:normAutofit/>
          </a:bodyPr>
          <a:lstStyle>
            <a:lvl1pPr marL="0" indent="0">
              <a:buNone/>
              <a:defRPr sz="1800" baseline="0">
                <a:solidFill>
                  <a:schemeClr val="bg1"/>
                </a:solidFill>
              </a:defRPr>
            </a:lvl1pPr>
          </a:lstStyle>
          <a:p>
            <a:r>
              <a:rPr lang="en-US" dirty="0"/>
              <a:t>Click to edit chapter </a:t>
            </a:r>
            <a:r>
              <a:rPr lang="en-US" dirty="0" err="1"/>
              <a:t>url</a:t>
            </a:r>
            <a:endParaRPr lang="en-US" dirty="0"/>
          </a:p>
        </p:txBody>
      </p:sp>
      <p:pic>
        <p:nvPicPr>
          <p:cNvPr id="16" name="Picture 15">
            <a:extLst>
              <a:ext uri="{FF2B5EF4-FFF2-40B4-BE49-F238E27FC236}">
                <a16:creationId xmlns:a16="http://schemas.microsoft.com/office/drawing/2014/main" id="{0618150B-E1DF-2F46-98D9-E8DB8E677D4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87625" y="911861"/>
            <a:ext cx="1841223" cy="345537"/>
          </a:xfrm>
          <a:prstGeom prst="rect">
            <a:avLst/>
          </a:prstGeom>
        </p:spPr>
      </p:pic>
    </p:spTree>
    <p:extLst>
      <p:ext uri="{BB962C8B-B14F-4D97-AF65-F5344CB8AC3E}">
        <p14:creationId xmlns:p14="http://schemas.microsoft.com/office/powerpoint/2010/main" val="3409394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91BE2127-7CC2-774A-88FB-31EA0CC0EB5D}"/>
              </a:ext>
            </a:extLst>
          </p:cNvPr>
          <p:cNvSpPr/>
          <p:nvPr userDrawn="1"/>
        </p:nvSpPr>
        <p:spPr>
          <a:xfrm>
            <a:off x="1858781" y="6483318"/>
            <a:ext cx="5426439" cy="400110"/>
          </a:xfrm>
          <a:prstGeom prst="rect">
            <a:avLst/>
          </a:prstGeom>
        </p:spPr>
        <p:txBody>
          <a:bodyPr wrap="square">
            <a:spAutoFit/>
          </a:bodyPr>
          <a:lstStyle/>
          <a:p>
            <a:pPr algn="ctr"/>
            <a:r>
              <a:rPr lang="en-US" sz="1000">
                <a:solidFill>
                  <a:schemeClr val="bg1">
                    <a:lumMod val="50000"/>
                  </a:schemeClr>
                </a:solidFill>
              </a:rPr>
              <a:t>Fourth National Climate Assessment, Vol II — Impacts, Risks, and Adaptation in the United States</a:t>
            </a:r>
          </a:p>
          <a:p>
            <a:pPr algn="ctr"/>
            <a:r>
              <a:rPr lang="en-US" sz="1000">
                <a:solidFill>
                  <a:schemeClr val="bg1">
                    <a:lumMod val="50000"/>
                  </a:schemeClr>
                </a:solidFill>
              </a:rPr>
              <a:t>nca2018.globalchange.gov</a:t>
            </a:r>
          </a:p>
        </p:txBody>
      </p:sp>
      <p:pic>
        <p:nvPicPr>
          <p:cNvPr id="9" name="Picture 8">
            <a:extLst>
              <a:ext uri="{FF2B5EF4-FFF2-40B4-BE49-F238E27FC236}">
                <a16:creationId xmlns:a16="http://schemas.microsoft.com/office/drawing/2014/main" id="{43EB4777-35ED-D34B-846A-89930A4D8824}"/>
              </a:ext>
            </a:extLst>
          </p:cNvPr>
          <p:cNvPicPr>
            <a:picLocks noChangeAspect="1"/>
          </p:cNvPicPr>
          <p:nvPr userDrawn="1"/>
        </p:nvPicPr>
        <p:blipFill>
          <a:blip r:embed="rId10" cstate="screen">
            <a:extLst>
              <a:ext uri="{28A0092B-C50C-407E-A947-70E740481C1C}">
                <a14:useLocalDpi xmlns:a14="http://schemas.microsoft.com/office/drawing/2010/main"/>
              </a:ext>
            </a:extLst>
          </a:blip>
          <a:stretch>
            <a:fillRect/>
          </a:stretch>
        </p:blipFill>
        <p:spPr>
          <a:xfrm>
            <a:off x="133170" y="6492874"/>
            <a:ext cx="1356610" cy="308320"/>
          </a:xfrm>
          <a:prstGeom prst="rect">
            <a:avLst/>
          </a:prstGeom>
        </p:spPr>
      </p:pic>
      <p:sp>
        <p:nvSpPr>
          <p:cNvPr id="10" name="Shape 14">
            <a:extLst>
              <a:ext uri="{FF2B5EF4-FFF2-40B4-BE49-F238E27FC236}">
                <a16:creationId xmlns:a16="http://schemas.microsoft.com/office/drawing/2014/main" id="{6DB39B50-A37F-8D49-8561-48BB1F8AA68E}"/>
              </a:ext>
            </a:extLst>
          </p:cNvPr>
          <p:cNvSpPr txBox="1"/>
          <p:nvPr userDrawn="1"/>
        </p:nvSpPr>
        <p:spPr>
          <a:xfrm>
            <a:off x="7337686" y="6543675"/>
            <a:ext cx="1745990" cy="244474"/>
          </a:xfrm>
          <a:prstGeom prst="rect">
            <a:avLst/>
          </a:prstGeom>
          <a:noFill/>
          <a:ln>
            <a:noFill/>
          </a:ln>
        </p:spPr>
        <p:txBody>
          <a:bodyPr lIns="91425" tIns="45700" rIns="91425" bIns="45700" anchor="t"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baseline="0">
                <a:solidFill>
                  <a:schemeClr val="bg1">
                    <a:lumMod val="65000"/>
                  </a:schemeClr>
                </a:solidFill>
                <a:latin typeface="Calibri"/>
                <a:ea typeface="Calibri"/>
                <a:cs typeface="Calibri"/>
                <a:sym typeface="Calibri"/>
              </a:rPr>
              <a:t>‹#›</a:t>
            </a:fld>
            <a:endParaRPr lang="en-US" sz="1200" b="0" i="0" u="none" strike="noStrike" cap="none" baseline="0">
              <a:solidFill>
                <a:schemeClr val="bg1">
                  <a:lumMod val="65000"/>
                </a:schemeClr>
              </a:solidFill>
              <a:latin typeface="Calibri"/>
              <a:ea typeface="Calibri"/>
              <a:cs typeface="Calibri"/>
              <a:sym typeface="Calibri"/>
            </a:endParaRPr>
          </a:p>
        </p:txBody>
      </p:sp>
    </p:spTree>
    <p:extLst>
      <p:ext uri="{BB962C8B-B14F-4D97-AF65-F5344CB8AC3E}">
        <p14:creationId xmlns:p14="http://schemas.microsoft.com/office/powerpoint/2010/main" val="3187566361"/>
      </p:ext>
    </p:extLst>
  </p:cSld>
  <p:clrMap bg1="lt1" tx1="dk1" bg2="lt2" tx2="dk2" accent1="accent1" accent2="accent2" accent3="accent3" accent4="accent4" accent5="accent5" accent6="accent6" hlink="hlink" folHlink="folHlink"/>
  <p:sldLayoutIdLst>
    <p:sldLayoutId id="2147483682" r:id="rId1"/>
    <p:sldLayoutId id="2147483677" r:id="rId2"/>
    <p:sldLayoutId id="2147483678" r:id="rId3"/>
    <p:sldLayoutId id="2147483680" r:id="rId4"/>
    <p:sldLayoutId id="2147483664" r:id="rId5"/>
    <p:sldLayoutId id="2147483669" r:id="rId6"/>
    <p:sldLayoutId id="2147483675" r:id="rId7"/>
    <p:sldLayoutId id="2147483679"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hyperlink" Target="http://dx.doi.org/10.1126/science.aal4369" TargetMode="External"/><Relationship Id="rId4" Type="http://schemas.openxmlformats.org/officeDocument/2006/relationships/hyperlink" Target="http://dx.doi.org/10.7930/J0DJ5CTG"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http://doi.org/10.7930/NCA4.2018.CH29"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hyperlink" Target="https://emp.lbl.gov/projects/renewables-portfolio/" TargetMode="External"/><Relationship Id="rId5" Type="http://schemas.openxmlformats.org/officeDocument/2006/relationships/hyperlink" Target="http://www.dsireusa.org/" TargetMode="External"/><Relationship Id="rId4" Type="http://schemas.openxmlformats.org/officeDocument/2006/relationships/hyperlink" Target="https://www.bbhub.io/dotorg/sites/28/2017/11/AmericasPledgePhaseOneReportWeb.pdf"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www.isimip.org/" TargetMode="External"/><Relationship Id="rId3" Type="http://schemas.openxmlformats.org/officeDocument/2006/relationships/hyperlink" Target="https://www.epri.com/#/pages/product/3002011885/" TargetMode="External"/><Relationship Id="rId7" Type="http://schemas.openxmlformats.org/officeDocument/2006/relationships/hyperlink" Target="http://dx.doi.org/10.1787/9789264235410-en"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www.oecd.org/env/indicators-modelling-outlooks/circle.htm" TargetMode="External"/><Relationship Id="rId11" Type="http://schemas.openxmlformats.org/officeDocument/2006/relationships/hyperlink" Target="http://dx.doi.org/10.1126/science.aal4369" TargetMode="External"/><Relationship Id="rId5" Type="http://schemas.openxmlformats.org/officeDocument/2006/relationships/hyperlink" Target="http://dx.doi.org/10.1007/s10584-017-2009-x" TargetMode="External"/><Relationship Id="rId10" Type="http://schemas.openxmlformats.org/officeDocument/2006/relationships/hyperlink" Target="http://cup.columbia.edu/book/economic-risks-of-climate-change/9780231174565" TargetMode="External"/><Relationship Id="rId4" Type="http://schemas.openxmlformats.org/officeDocument/2006/relationships/hyperlink" Target="https://chsp.ucar.edu/brace-benefits-reduced-anthropogenic-climate-change" TargetMode="External"/><Relationship Id="rId9" Type="http://schemas.openxmlformats.org/officeDocument/2006/relationships/hyperlink" Target="http://dx.doi.org/10.5194/esd-5-399-2014"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link.springer.com/journal/10584/87/1/suppl/page/1" TargetMode="External"/><Relationship Id="rId3" Type="http://schemas.openxmlformats.org/officeDocument/2006/relationships/hyperlink" Target="https://www.epri.com/#/pages/product/3002011885/" TargetMode="External"/><Relationship Id="rId7" Type="http://schemas.openxmlformats.org/officeDocument/2006/relationships/hyperlink" Target="http://www.climatechange.ca.gov/climate_action_team/reports/third_assessment/index.html" TargetMode="External"/><Relationship Id="rId12" Type="http://schemas.openxmlformats.org/officeDocument/2006/relationships/hyperlink" Target="https://www.nyserda.ny.gov/-/media/Files/Publications/Research/Environmental/ClimAID/2014-ClimAid-Report.pdf"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s://www.epa.gov/cira/downloads-cira-report" TargetMode="External"/><Relationship Id="rId11" Type="http://schemas.openxmlformats.org/officeDocument/2006/relationships/hyperlink" Target="https://www.nyserda.ny.gov/climaid" TargetMode="External"/><Relationship Id="rId5" Type="http://schemas.openxmlformats.org/officeDocument/2006/relationships/hyperlink" Target="https://cfpub.epa.gov/si/si_public_record_Report.cfm?dirEntryId=335095" TargetMode="External"/><Relationship Id="rId10" Type="http://schemas.openxmlformats.org/officeDocument/2006/relationships/hyperlink" Target="http://wwa.colorado.edu/climate/co2015vulnerability/" TargetMode="External"/><Relationship Id="rId4" Type="http://schemas.openxmlformats.org/officeDocument/2006/relationships/hyperlink" Target="http://www.epa.gov/cira" TargetMode="External"/><Relationship Id="rId9" Type="http://schemas.openxmlformats.org/officeDocument/2006/relationships/hyperlink" Target="http://www.energy.ca.gov/2005publications/CEC-500-2005-186/CEC-500-2005-186-SF.PDF"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hyperlink" Target="https://cfpub.epa.gov/si/si_public_record_Report.cfm?dirEntryId=33509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dirty="0"/>
          </a:p>
        </p:txBody>
      </p:sp>
      <p:sp>
        <p:nvSpPr>
          <p:cNvPr id="4" name="Text Placeholder 3"/>
          <p:cNvSpPr>
            <a:spLocks noGrp="1"/>
          </p:cNvSpPr>
          <p:nvPr>
            <p:ph type="body" sz="quarter" idx="15"/>
          </p:nvPr>
        </p:nvSpPr>
        <p:spPr/>
        <p:txBody>
          <a:bodyPr/>
          <a:lstStyle/>
          <a:p>
            <a:r>
              <a:rPr lang="en-US" dirty="0"/>
              <a:t>Chapter 29 | Reducing Risks Through Emissions Mitigation</a:t>
            </a:r>
          </a:p>
        </p:txBody>
      </p:sp>
    </p:spTree>
    <p:extLst>
      <p:ext uri="{BB962C8B-B14F-4D97-AF65-F5344CB8AC3E}">
        <p14:creationId xmlns:p14="http://schemas.microsoft.com/office/powerpoint/2010/main" val="3877369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DCF48495-CAFF-4278-A741-9F3AA92FAFC4}"/>
              </a:ext>
            </a:extLst>
          </p:cNvPr>
          <p:cNvPicPr>
            <a:picLocks noGrp="1" noChangeAspect="1"/>
          </p:cNvPicPr>
          <p:nvPr>
            <p:ph sz="quarter" idx="10"/>
          </p:nvPr>
        </p:nvPicPr>
        <p:blipFill>
          <a:blip r:embed="rId3" cstate="screen">
            <a:extLst>
              <a:ext uri="{28A0092B-C50C-407E-A947-70E740481C1C}">
                <a14:useLocalDpi xmlns:a14="http://schemas.microsoft.com/office/drawing/2010/main"/>
              </a:ext>
            </a:extLst>
          </a:blip>
          <a:stretch>
            <a:fillRect/>
          </a:stretch>
        </p:blipFill>
        <p:spPr>
          <a:xfrm>
            <a:off x="1853242" y="723993"/>
            <a:ext cx="5440691" cy="2481077"/>
          </a:xfrm>
        </p:spPr>
      </p:pic>
      <p:sp>
        <p:nvSpPr>
          <p:cNvPr id="3" name="Title 2">
            <a:extLst>
              <a:ext uri="{FF2B5EF4-FFF2-40B4-BE49-F238E27FC236}">
                <a16:creationId xmlns:a16="http://schemas.microsoft.com/office/drawing/2014/main" id="{F9F22876-5638-43F4-92A8-22EE2D6DAF76}"/>
              </a:ext>
            </a:extLst>
          </p:cNvPr>
          <p:cNvSpPr>
            <a:spLocks noGrp="1"/>
          </p:cNvSpPr>
          <p:nvPr>
            <p:ph type="title"/>
          </p:nvPr>
        </p:nvSpPr>
        <p:spPr>
          <a:xfrm>
            <a:off x="628650" y="3586578"/>
            <a:ext cx="7886700" cy="772357"/>
          </a:xfrm>
        </p:spPr>
        <p:txBody>
          <a:bodyPr/>
          <a:lstStyle/>
          <a:p>
            <a:r>
              <a:rPr lang="en-US"/>
              <a:t>Fig. 29.3: Estimates of Direct Economic Damage from Temperature Change </a:t>
            </a:r>
          </a:p>
        </p:txBody>
      </p:sp>
      <p:sp>
        <p:nvSpPr>
          <p:cNvPr id="4" name="Text Placeholder 3">
            <a:extLst>
              <a:ext uri="{FF2B5EF4-FFF2-40B4-BE49-F238E27FC236}">
                <a16:creationId xmlns:a16="http://schemas.microsoft.com/office/drawing/2014/main" id="{25AC3679-59FE-41BB-BD56-6D6678D15696}"/>
              </a:ext>
            </a:extLst>
          </p:cNvPr>
          <p:cNvSpPr>
            <a:spLocks noGrp="1"/>
          </p:cNvSpPr>
          <p:nvPr>
            <p:ph type="body" sz="half" idx="2"/>
          </p:nvPr>
        </p:nvSpPr>
        <p:spPr/>
        <p:txBody>
          <a:bodyPr>
            <a:normAutofit fontScale="62500" lnSpcReduction="20000"/>
          </a:bodyPr>
          <a:lstStyle/>
          <a:p>
            <a:r>
              <a:rPr lang="en-US" dirty="0"/>
              <a:t>The left graph shows the observed and projected changes in fossil fuel and industrial emissions of CO</a:t>
            </a:r>
            <a:r>
              <a:rPr lang="en-US" baseline="-25000" dirty="0"/>
              <a:t>2</a:t>
            </a:r>
            <a:r>
              <a:rPr lang="en-US" baseline="30000" dirty="0"/>
              <a:t> </a:t>
            </a:r>
            <a:r>
              <a:rPr lang="en-US" dirty="0"/>
              <a:t>from human activities (emissions from land-use change do not appear in the figure; within the RCPs these emissions are less than 1 </a:t>
            </a:r>
            <a:r>
              <a:rPr lang="en-US" dirty="0" err="1"/>
              <a:t>GtC</a:t>
            </a:r>
            <a:r>
              <a:rPr lang="en-US" dirty="0"/>
              <a:t> per year by 2020 and fall thereafter). The right graph shows projections of direct damage to the current U.S. economy for six impact sectors (agriculture, crime, coasts, energy, heat mortality, and labor) as a function of global average temperature change (represented as average for 2080–2099 compared to 1980–2010). Compared to RCP8.5, lower temperatures due to mitigation under either of the lower scenarios (RCP2.6 or RCP4.5) substantially reduce median damages (dots) to the U.S. economy while also narrowing the uncertainty in potential adverse impacts. Dot-whiskers indicate the uncertainty in direct damages in 2090 (average of 2080–2099) derived from multiple combinations of climate models and forcing scenarios (dot, median; thick line, inner 66% credible interval; thin line, inner 90%). The gray shaded area represents the 90% confidence interval in the fit (black line) to the damage estimates. Damage estimates only capture adaptation to the extent that populations employed them in the historical period. </a:t>
            </a:r>
            <a:r>
              <a:rPr lang="en-US" i="1" dirty="0"/>
              <a:t>Sources: (left) adapted from </a:t>
            </a:r>
            <a:r>
              <a:rPr lang="en-US" i="1" dirty="0" err="1"/>
              <a:t>Wuebbles</a:t>
            </a:r>
            <a:r>
              <a:rPr lang="en-US" i="1" dirty="0"/>
              <a:t> et al. 2017;</a:t>
            </a:r>
            <a:r>
              <a:rPr lang="en-US" i="1" baseline="30000" dirty="0">
                <a:hlinkClick r:id="rId4"/>
              </a:rPr>
              <a:t>83</a:t>
            </a:r>
            <a:r>
              <a:rPr lang="en-US" i="1" dirty="0"/>
              <a:t> (right) adapted from Hsiang et al. 2017</a:t>
            </a:r>
            <a:r>
              <a:rPr lang="en-US" i="1" baseline="30000" dirty="0">
                <a:hlinkClick r:id="rId5"/>
              </a:rPr>
              <a:t>3</a:t>
            </a:r>
            <a:r>
              <a:rPr lang="en-US" i="1" dirty="0"/>
              <a:t> and republished with permission of American Association for the Advancement of Science.</a:t>
            </a:r>
          </a:p>
        </p:txBody>
      </p:sp>
      <p:sp>
        <p:nvSpPr>
          <p:cNvPr id="5" name="Text Placeholder 4">
            <a:extLst>
              <a:ext uri="{FF2B5EF4-FFF2-40B4-BE49-F238E27FC236}">
                <a16:creationId xmlns:a16="http://schemas.microsoft.com/office/drawing/2014/main" id="{B30D3168-2195-4CF4-B0C1-5F60D24296F8}"/>
              </a:ext>
            </a:extLst>
          </p:cNvPr>
          <p:cNvSpPr>
            <a:spLocks noGrp="1"/>
          </p:cNvSpPr>
          <p:nvPr>
            <p:ph type="body" sz="quarter" idx="12"/>
          </p:nvPr>
        </p:nvSpPr>
        <p:spPr/>
        <p:txBody>
          <a:bodyPr/>
          <a:lstStyle/>
          <a:p>
            <a:r>
              <a:rPr lang="en-US"/>
              <a:t>Ch. 29 | Reducing Risks Through Emissions Mitigation</a:t>
            </a:r>
          </a:p>
        </p:txBody>
      </p:sp>
    </p:spTree>
    <p:extLst>
      <p:ext uri="{BB962C8B-B14F-4D97-AF65-F5344CB8AC3E}">
        <p14:creationId xmlns:p14="http://schemas.microsoft.com/office/powerpoint/2010/main" val="2067193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058CDAF-18AA-42C7-A23F-981915736231}"/>
              </a:ext>
            </a:extLst>
          </p:cNvPr>
          <p:cNvSpPr>
            <a:spLocks noGrp="1"/>
          </p:cNvSpPr>
          <p:nvPr>
            <p:ph type="body" sz="quarter" idx="10"/>
          </p:nvPr>
        </p:nvSpPr>
        <p:spPr/>
        <p:txBody>
          <a:bodyPr/>
          <a:lstStyle/>
          <a:p>
            <a:r>
              <a:rPr lang="en-US"/>
              <a:t>Chapter Author Team</a:t>
            </a:r>
          </a:p>
        </p:txBody>
      </p:sp>
      <p:sp>
        <p:nvSpPr>
          <p:cNvPr id="3" name="Text Placeholder 2">
            <a:extLst>
              <a:ext uri="{FF2B5EF4-FFF2-40B4-BE49-F238E27FC236}">
                <a16:creationId xmlns:a16="http://schemas.microsoft.com/office/drawing/2014/main" id="{C1C87092-1F4D-4EE3-85B2-34204593668B}"/>
              </a:ext>
            </a:extLst>
          </p:cNvPr>
          <p:cNvSpPr>
            <a:spLocks noGrp="1"/>
          </p:cNvSpPr>
          <p:nvPr>
            <p:ph type="body" sz="quarter" idx="11"/>
          </p:nvPr>
        </p:nvSpPr>
        <p:spPr/>
        <p:txBody>
          <a:bodyPr/>
          <a:lstStyle/>
          <a:p>
            <a:r>
              <a:rPr lang="en-US"/>
              <a:t>29</a:t>
            </a:r>
          </a:p>
        </p:txBody>
      </p:sp>
      <p:sp>
        <p:nvSpPr>
          <p:cNvPr id="4" name="Text Placeholder 3">
            <a:extLst>
              <a:ext uri="{FF2B5EF4-FFF2-40B4-BE49-F238E27FC236}">
                <a16:creationId xmlns:a16="http://schemas.microsoft.com/office/drawing/2014/main" id="{A5243658-5895-4053-9BBA-8C590ED03D04}"/>
              </a:ext>
            </a:extLst>
          </p:cNvPr>
          <p:cNvSpPr>
            <a:spLocks noGrp="1"/>
          </p:cNvSpPr>
          <p:nvPr>
            <p:ph type="body" sz="quarter" idx="12"/>
          </p:nvPr>
        </p:nvSpPr>
        <p:spPr/>
        <p:txBody>
          <a:bodyPr/>
          <a:lstStyle/>
          <a:p>
            <a:r>
              <a:rPr lang="en-US"/>
              <a:t>Ch. 29 | Reducing Risks Through Emissions Mitigation</a:t>
            </a:r>
          </a:p>
        </p:txBody>
      </p:sp>
      <p:sp>
        <p:nvSpPr>
          <p:cNvPr id="5" name="Content Placeholder 4">
            <a:extLst>
              <a:ext uri="{FF2B5EF4-FFF2-40B4-BE49-F238E27FC236}">
                <a16:creationId xmlns:a16="http://schemas.microsoft.com/office/drawing/2014/main" id="{F044A406-651A-4745-956B-8AD69F303E41}"/>
              </a:ext>
            </a:extLst>
          </p:cNvPr>
          <p:cNvSpPr>
            <a:spLocks noGrp="1"/>
          </p:cNvSpPr>
          <p:nvPr>
            <p:ph idx="13"/>
          </p:nvPr>
        </p:nvSpPr>
        <p:spPr/>
        <p:txBody>
          <a:bodyPr>
            <a:noAutofit/>
          </a:bodyPr>
          <a:lstStyle/>
          <a:p>
            <a:pPr marL="228600" indent="-228600">
              <a:lnSpc>
                <a:spcPct val="120000"/>
              </a:lnSpc>
              <a:spcAft>
                <a:spcPts val="300"/>
              </a:spcAft>
            </a:pPr>
            <a:r>
              <a:rPr lang="en-US" b="1" dirty="0">
                <a:solidFill>
                  <a:srgbClr val="C79C69"/>
                </a:solidFill>
              </a:rPr>
              <a:t>Federal Coordinating Lead Author</a:t>
            </a:r>
            <a:endParaRPr lang="en-US" dirty="0">
              <a:solidFill>
                <a:srgbClr val="C79C69"/>
              </a:solidFill>
            </a:endParaRPr>
          </a:p>
          <a:p>
            <a:pPr marL="228600" indent="-228600">
              <a:spcAft>
                <a:spcPts val="300"/>
              </a:spcAft>
            </a:pPr>
            <a:r>
              <a:rPr lang="en-US" sz="1800" b="1" dirty="0"/>
              <a:t>Jeremy </a:t>
            </a:r>
            <a:r>
              <a:rPr lang="en-US" sz="1800" b="1" dirty="0" err="1"/>
              <a:t>Martinich</a:t>
            </a:r>
            <a:r>
              <a:rPr lang="en-US" sz="1800" b="1" dirty="0"/>
              <a:t>, </a:t>
            </a:r>
            <a:r>
              <a:rPr lang="en-US" sz="1800" i="1" dirty="0"/>
              <a:t>U.S. Environmental Protection Agency</a:t>
            </a:r>
          </a:p>
          <a:p>
            <a:pPr marL="228600" indent="-228600">
              <a:spcBef>
                <a:spcPts val="600"/>
              </a:spcBef>
              <a:spcAft>
                <a:spcPts val="300"/>
              </a:spcAft>
            </a:pPr>
            <a:r>
              <a:rPr lang="en-US" b="1" dirty="0">
                <a:solidFill>
                  <a:srgbClr val="C79C69"/>
                </a:solidFill>
              </a:rPr>
              <a:t>Chapter Lead</a:t>
            </a:r>
            <a:endParaRPr lang="en-US" dirty="0">
              <a:solidFill>
                <a:srgbClr val="C79C69"/>
              </a:solidFill>
            </a:endParaRPr>
          </a:p>
          <a:p>
            <a:pPr marL="228600" indent="-228600">
              <a:spcAft>
                <a:spcPts val="300"/>
              </a:spcAft>
            </a:pPr>
            <a:r>
              <a:rPr lang="en-US" sz="1800" b="1" dirty="0"/>
              <a:t>Jeremy </a:t>
            </a:r>
            <a:r>
              <a:rPr lang="en-US" sz="1800" b="1" dirty="0" err="1"/>
              <a:t>Martinich</a:t>
            </a:r>
            <a:r>
              <a:rPr lang="en-US" sz="1800" b="1" dirty="0"/>
              <a:t>, </a:t>
            </a:r>
            <a:r>
              <a:rPr lang="en-US" sz="1800" i="1" dirty="0"/>
              <a:t>U.S. Environmental Protection Agency</a:t>
            </a:r>
          </a:p>
          <a:p>
            <a:pPr marL="228600" indent="-228600">
              <a:spcBef>
                <a:spcPts val="600"/>
              </a:spcBef>
              <a:spcAft>
                <a:spcPts val="300"/>
              </a:spcAft>
            </a:pPr>
            <a:r>
              <a:rPr lang="en-US" b="1" dirty="0">
                <a:solidFill>
                  <a:srgbClr val="C79C69"/>
                </a:solidFill>
              </a:rPr>
              <a:t>Chapter Authors</a:t>
            </a:r>
            <a:endParaRPr lang="en-US" dirty="0">
              <a:solidFill>
                <a:srgbClr val="C79C69"/>
              </a:solidFill>
            </a:endParaRPr>
          </a:p>
          <a:p>
            <a:pPr marL="228600" indent="-228600">
              <a:spcAft>
                <a:spcPts val="300"/>
              </a:spcAft>
            </a:pPr>
            <a:r>
              <a:rPr lang="en-US" sz="1800" b="1" dirty="0"/>
              <a:t>Benjamin DeAngelo, </a:t>
            </a:r>
            <a:r>
              <a:rPr lang="en-US" sz="1800" i="1" dirty="0"/>
              <a:t>National Oceanic and Atmospheric Administration</a:t>
            </a:r>
          </a:p>
          <a:p>
            <a:pPr marL="228600" indent="-228600">
              <a:spcAft>
                <a:spcPts val="300"/>
              </a:spcAft>
            </a:pPr>
            <a:r>
              <a:rPr lang="en-US" sz="1800" b="1" dirty="0" err="1"/>
              <a:t>Delavane</a:t>
            </a:r>
            <a:r>
              <a:rPr lang="en-US" sz="1800" b="1" dirty="0"/>
              <a:t> Diaz, </a:t>
            </a:r>
            <a:r>
              <a:rPr lang="en-US" sz="1800" i="1" dirty="0"/>
              <a:t>Electric Power Research Institute</a:t>
            </a:r>
          </a:p>
          <a:p>
            <a:pPr marL="228600" indent="-228600">
              <a:spcAft>
                <a:spcPts val="300"/>
              </a:spcAft>
            </a:pPr>
            <a:r>
              <a:rPr lang="en-US" sz="1800" b="1" dirty="0"/>
              <a:t>Brenda </a:t>
            </a:r>
            <a:r>
              <a:rPr lang="en-US" sz="1800" b="1" dirty="0" err="1"/>
              <a:t>Ekwurzel</a:t>
            </a:r>
            <a:r>
              <a:rPr lang="en-US" sz="1800" b="1" dirty="0"/>
              <a:t>, </a:t>
            </a:r>
            <a:r>
              <a:rPr lang="en-US" sz="1800" i="1" dirty="0"/>
              <a:t>Union of Concerned Scientists</a:t>
            </a:r>
          </a:p>
          <a:p>
            <a:pPr marL="228600" indent="-228600">
              <a:spcAft>
                <a:spcPts val="300"/>
              </a:spcAft>
            </a:pPr>
            <a:r>
              <a:rPr lang="en-US" sz="1800" b="1" dirty="0"/>
              <a:t>Guido Franco, </a:t>
            </a:r>
            <a:r>
              <a:rPr lang="en-US" sz="1800" i="1" dirty="0"/>
              <a:t>California Energy Commission</a:t>
            </a:r>
          </a:p>
          <a:p>
            <a:pPr marL="228600" indent="-228600">
              <a:spcAft>
                <a:spcPts val="300"/>
              </a:spcAft>
            </a:pPr>
            <a:r>
              <a:rPr lang="en-US" sz="1800" b="1" dirty="0"/>
              <a:t>Carla Frisch, </a:t>
            </a:r>
            <a:r>
              <a:rPr lang="en-US" sz="1800" i="1" dirty="0"/>
              <a:t>U.S. Department of Energy</a:t>
            </a:r>
          </a:p>
          <a:p>
            <a:pPr marL="228600" indent="-228600">
              <a:spcAft>
                <a:spcPts val="300"/>
              </a:spcAft>
            </a:pPr>
            <a:r>
              <a:rPr lang="fr-FR" sz="1800" b="1" dirty="0"/>
              <a:t>James </a:t>
            </a:r>
            <a:r>
              <a:rPr lang="fr-FR" sz="1800" b="1" dirty="0" err="1"/>
              <a:t>McFarland</a:t>
            </a:r>
            <a:r>
              <a:rPr lang="fr-FR" sz="1800" b="1" dirty="0"/>
              <a:t>, </a:t>
            </a:r>
            <a:r>
              <a:rPr lang="fr-FR" sz="1800" i="1" dirty="0"/>
              <a:t>U.S. </a:t>
            </a:r>
            <a:r>
              <a:rPr lang="en-US" sz="1800" i="1" dirty="0"/>
              <a:t>Environmental</a:t>
            </a:r>
            <a:r>
              <a:rPr lang="fr-FR" sz="1800" i="1" dirty="0"/>
              <a:t> Protection Agency</a:t>
            </a:r>
          </a:p>
          <a:p>
            <a:pPr marL="228600" indent="-228600">
              <a:spcAft>
                <a:spcPts val="300"/>
              </a:spcAft>
            </a:pPr>
            <a:r>
              <a:rPr lang="en-US" sz="1800" b="1" dirty="0"/>
              <a:t>Brian O’Neill, </a:t>
            </a:r>
            <a:r>
              <a:rPr lang="en-US" sz="1800" i="1" dirty="0"/>
              <a:t>University of Denver (National Center for Atmospheric Research through June 2018)</a:t>
            </a:r>
          </a:p>
          <a:p>
            <a:pPr marL="228600" indent="-228600">
              <a:spcBef>
                <a:spcPts val="600"/>
              </a:spcBef>
              <a:spcAft>
                <a:spcPts val="300"/>
              </a:spcAft>
            </a:pPr>
            <a:r>
              <a:rPr lang="en-US" b="1" dirty="0">
                <a:solidFill>
                  <a:srgbClr val="C79C69"/>
                </a:solidFill>
              </a:rPr>
              <a:t>Review Editor</a:t>
            </a:r>
            <a:endParaRPr lang="en-US" dirty="0">
              <a:solidFill>
                <a:srgbClr val="C79C69"/>
              </a:solidFill>
            </a:endParaRPr>
          </a:p>
          <a:p>
            <a:pPr marL="228600" indent="-228600">
              <a:spcAft>
                <a:spcPts val="300"/>
              </a:spcAft>
            </a:pPr>
            <a:r>
              <a:rPr lang="en-US" sz="1800" b="1" dirty="0"/>
              <a:t>Andrew Light, </a:t>
            </a:r>
            <a:r>
              <a:rPr lang="en-US" sz="1800" i="1" dirty="0"/>
              <a:t>George Mason University</a:t>
            </a:r>
          </a:p>
        </p:txBody>
      </p:sp>
    </p:spTree>
    <p:extLst>
      <p:ext uri="{BB962C8B-B14F-4D97-AF65-F5344CB8AC3E}">
        <p14:creationId xmlns:p14="http://schemas.microsoft.com/office/powerpoint/2010/main" val="1871238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3E76B2E-9CEE-4431-99FD-B12646A9D271}"/>
              </a:ext>
            </a:extLst>
          </p:cNvPr>
          <p:cNvSpPr>
            <a:spLocks noGrp="1"/>
          </p:cNvSpPr>
          <p:nvPr>
            <p:ph type="body" sz="quarter" idx="10"/>
          </p:nvPr>
        </p:nvSpPr>
        <p:spPr/>
        <p:txBody>
          <a:bodyPr/>
          <a:lstStyle/>
          <a:p>
            <a:r>
              <a:rPr lang="en-US"/>
              <a:t>Acknowledgments</a:t>
            </a:r>
          </a:p>
        </p:txBody>
      </p:sp>
      <p:sp>
        <p:nvSpPr>
          <p:cNvPr id="3" name="Text Placeholder 2">
            <a:extLst>
              <a:ext uri="{FF2B5EF4-FFF2-40B4-BE49-F238E27FC236}">
                <a16:creationId xmlns:a16="http://schemas.microsoft.com/office/drawing/2014/main" id="{D5E4D71A-8D6A-4491-A4E9-7BA84569FD19}"/>
              </a:ext>
            </a:extLst>
          </p:cNvPr>
          <p:cNvSpPr>
            <a:spLocks noGrp="1"/>
          </p:cNvSpPr>
          <p:nvPr>
            <p:ph type="body" sz="quarter" idx="11"/>
          </p:nvPr>
        </p:nvSpPr>
        <p:spPr/>
        <p:txBody>
          <a:bodyPr/>
          <a:lstStyle/>
          <a:p>
            <a:r>
              <a:rPr lang="en-US"/>
              <a:t>29</a:t>
            </a:r>
          </a:p>
        </p:txBody>
      </p:sp>
      <p:sp>
        <p:nvSpPr>
          <p:cNvPr id="4" name="Text Placeholder 3">
            <a:extLst>
              <a:ext uri="{FF2B5EF4-FFF2-40B4-BE49-F238E27FC236}">
                <a16:creationId xmlns:a16="http://schemas.microsoft.com/office/drawing/2014/main" id="{31FE8718-4D24-481B-A821-CBBAE6B40502}"/>
              </a:ext>
            </a:extLst>
          </p:cNvPr>
          <p:cNvSpPr>
            <a:spLocks noGrp="1"/>
          </p:cNvSpPr>
          <p:nvPr>
            <p:ph type="body" sz="quarter" idx="12"/>
          </p:nvPr>
        </p:nvSpPr>
        <p:spPr/>
        <p:txBody>
          <a:bodyPr/>
          <a:lstStyle/>
          <a:p>
            <a:r>
              <a:rPr lang="en-US"/>
              <a:t>Ch. 29 | Reducing Risks Through Emissions Mitigation</a:t>
            </a:r>
          </a:p>
        </p:txBody>
      </p:sp>
      <p:sp>
        <p:nvSpPr>
          <p:cNvPr id="5" name="Content Placeholder 4">
            <a:extLst>
              <a:ext uri="{FF2B5EF4-FFF2-40B4-BE49-F238E27FC236}">
                <a16:creationId xmlns:a16="http://schemas.microsoft.com/office/drawing/2014/main" id="{23C8CD16-85C0-4057-A06C-E7AF64818A23}"/>
              </a:ext>
            </a:extLst>
          </p:cNvPr>
          <p:cNvSpPr>
            <a:spLocks noGrp="1"/>
          </p:cNvSpPr>
          <p:nvPr>
            <p:ph idx="13"/>
          </p:nvPr>
        </p:nvSpPr>
        <p:spPr/>
        <p:txBody>
          <a:bodyPr numCol="1"/>
          <a:lstStyle/>
          <a:p>
            <a:pPr>
              <a:spcAft>
                <a:spcPts val="300"/>
              </a:spcAft>
            </a:pPr>
            <a:r>
              <a:rPr lang="en-US" sz="2200" b="1" dirty="0">
                <a:solidFill>
                  <a:srgbClr val="C79C69"/>
                </a:solidFill>
              </a:rPr>
              <a:t>USGCRP Coordinators</a:t>
            </a:r>
            <a:endParaRPr lang="en-US" sz="2200" dirty="0">
              <a:solidFill>
                <a:srgbClr val="C79C69"/>
              </a:solidFill>
            </a:endParaRPr>
          </a:p>
          <a:p>
            <a:pPr>
              <a:spcAft>
                <a:spcPts val="300"/>
              </a:spcAft>
            </a:pPr>
            <a:r>
              <a:rPr lang="en-US" b="1" dirty="0"/>
              <a:t>David </a:t>
            </a:r>
            <a:r>
              <a:rPr lang="en-US" b="1" dirty="0" err="1"/>
              <a:t>Reidmiller</a:t>
            </a:r>
            <a:r>
              <a:rPr lang="en-US" b="1" dirty="0"/>
              <a:t>, </a:t>
            </a:r>
            <a:r>
              <a:rPr lang="en-US" i="1" dirty="0"/>
              <a:t>Director</a:t>
            </a:r>
          </a:p>
          <a:p>
            <a:pPr>
              <a:spcAft>
                <a:spcPts val="300"/>
              </a:spcAft>
            </a:pPr>
            <a:r>
              <a:rPr lang="en-US" b="1" dirty="0"/>
              <a:t>Christopher W. Avery</a:t>
            </a:r>
            <a:r>
              <a:rPr lang="en-US" i="1" dirty="0"/>
              <a:t>, Senior Manager</a:t>
            </a:r>
          </a:p>
          <a:p>
            <a:endParaRPr lang="en-US" dirty="0"/>
          </a:p>
        </p:txBody>
      </p:sp>
    </p:spTree>
    <p:extLst>
      <p:ext uri="{BB962C8B-B14F-4D97-AF65-F5344CB8AC3E}">
        <p14:creationId xmlns:p14="http://schemas.microsoft.com/office/powerpoint/2010/main" val="29583676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A0733C58-7F59-4719-A0B1-582759E53527}"/>
              </a:ext>
            </a:extLst>
          </p:cNvPr>
          <p:cNvSpPr>
            <a:spLocks noGrp="1"/>
          </p:cNvSpPr>
          <p:nvPr>
            <p:ph type="subTitle" idx="1"/>
          </p:nvPr>
        </p:nvSpPr>
        <p:spPr/>
        <p:txBody>
          <a:bodyPr>
            <a:normAutofit fontScale="92500" lnSpcReduction="20000"/>
          </a:bodyPr>
          <a:lstStyle/>
          <a:p>
            <a:r>
              <a:rPr lang="en-US" b="1" dirty="0" err="1"/>
              <a:t>Martinich</a:t>
            </a:r>
            <a:r>
              <a:rPr lang="en-US" dirty="0"/>
              <a:t>, J., B.J. DeAngelo, D. Diaz, B. </a:t>
            </a:r>
            <a:r>
              <a:rPr lang="en-US" dirty="0" err="1"/>
              <a:t>Ekwurzel</a:t>
            </a:r>
            <a:r>
              <a:rPr lang="en-US" dirty="0"/>
              <a:t>, G. Franco, C. Frisch, J. McFarland, and B. O’Neill, 2018: Reducing Risks Through Emissions Mitigation. In </a:t>
            </a:r>
            <a:r>
              <a:rPr lang="en-US" i="1" dirty="0"/>
              <a:t>Impacts, Risks, and Adaptation in the United States: Fourth National Climate Assessment, Volume II </a:t>
            </a:r>
            <a:r>
              <a:rPr lang="en-US" dirty="0"/>
              <a:t>[</a:t>
            </a:r>
            <a:r>
              <a:rPr lang="en-US" dirty="0" err="1"/>
              <a:t>Reidmiller</a:t>
            </a:r>
            <a:r>
              <a:rPr lang="en-US" dirty="0"/>
              <a:t>, D.R., C.W. Avery, D.R. Easterling, K.E. Kunkel, K.L.M. Lewis, T.K. </a:t>
            </a:r>
            <a:r>
              <a:rPr lang="en-US" dirty="0" err="1"/>
              <a:t>Maycock</a:t>
            </a:r>
            <a:r>
              <a:rPr lang="en-US" dirty="0"/>
              <a:t>, and B.C. Stewart (eds.)]. U.S. Global Change Research Program, Washington, DC</a:t>
            </a:r>
            <a:r>
              <a:rPr lang="en-US"/>
              <a:t>, USA. </a:t>
            </a:r>
            <a:r>
              <a:rPr lang="en-US" dirty="0" err="1"/>
              <a:t>doi</a:t>
            </a:r>
            <a:r>
              <a:rPr lang="en-US" dirty="0"/>
              <a:t>: </a:t>
            </a:r>
            <a:r>
              <a:rPr lang="en-US" u="sng" dirty="0">
                <a:hlinkClick r:id="rId2"/>
              </a:rPr>
              <a:t>10.7930/NCA4.2018.CH29</a:t>
            </a:r>
            <a:endParaRPr lang="en-US" dirty="0"/>
          </a:p>
        </p:txBody>
      </p:sp>
      <p:sp>
        <p:nvSpPr>
          <p:cNvPr id="3" name="Text Placeholder 2">
            <a:extLst>
              <a:ext uri="{FF2B5EF4-FFF2-40B4-BE49-F238E27FC236}">
                <a16:creationId xmlns:a16="http://schemas.microsoft.com/office/drawing/2014/main" id="{64DC2B01-C891-4248-BE9B-E5C779B36EC4}"/>
              </a:ext>
            </a:extLst>
          </p:cNvPr>
          <p:cNvSpPr>
            <a:spLocks noGrp="1"/>
          </p:cNvSpPr>
          <p:nvPr>
            <p:ph type="body" sz="quarter" idx="10"/>
          </p:nvPr>
        </p:nvSpPr>
        <p:spPr/>
        <p:txBody>
          <a:bodyPr/>
          <a:lstStyle/>
          <a:p>
            <a:r>
              <a:rPr lang="en-US" dirty="0"/>
              <a:t>https://nca2018.globalchange.gov/chapter/mitigation</a:t>
            </a:r>
          </a:p>
        </p:txBody>
      </p:sp>
    </p:spTree>
    <p:extLst>
      <p:ext uri="{BB962C8B-B14F-4D97-AF65-F5344CB8AC3E}">
        <p14:creationId xmlns:p14="http://schemas.microsoft.com/office/powerpoint/2010/main" val="2177466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7977D9F-5C7D-4301-B5DB-FE29F20E9C06}"/>
              </a:ext>
            </a:extLst>
          </p:cNvPr>
          <p:cNvSpPr>
            <a:spLocks noGrp="1"/>
          </p:cNvSpPr>
          <p:nvPr>
            <p:ph type="body" sz="quarter" idx="10"/>
          </p:nvPr>
        </p:nvSpPr>
        <p:spPr/>
        <p:txBody>
          <a:bodyPr/>
          <a:lstStyle/>
          <a:p>
            <a:r>
              <a:rPr lang="en-US" dirty="0"/>
              <a:t>Key Message #1</a:t>
            </a:r>
          </a:p>
        </p:txBody>
      </p:sp>
      <p:sp>
        <p:nvSpPr>
          <p:cNvPr id="3" name="Text Placeholder 2">
            <a:extLst>
              <a:ext uri="{FF2B5EF4-FFF2-40B4-BE49-F238E27FC236}">
                <a16:creationId xmlns:a16="http://schemas.microsoft.com/office/drawing/2014/main" id="{6A498D2F-B8AF-4D2D-8627-25766733E77F}"/>
              </a:ext>
            </a:extLst>
          </p:cNvPr>
          <p:cNvSpPr>
            <a:spLocks noGrp="1"/>
          </p:cNvSpPr>
          <p:nvPr>
            <p:ph type="body" sz="quarter" idx="11"/>
          </p:nvPr>
        </p:nvSpPr>
        <p:spPr/>
        <p:txBody>
          <a:bodyPr/>
          <a:lstStyle/>
          <a:p>
            <a:r>
              <a:rPr lang="en-US" dirty="0"/>
              <a:t>29</a:t>
            </a:r>
          </a:p>
        </p:txBody>
      </p:sp>
      <p:sp>
        <p:nvSpPr>
          <p:cNvPr id="4" name="Text Placeholder 3">
            <a:extLst>
              <a:ext uri="{FF2B5EF4-FFF2-40B4-BE49-F238E27FC236}">
                <a16:creationId xmlns:a16="http://schemas.microsoft.com/office/drawing/2014/main" id="{A59C1A0F-F575-4AA6-913B-7A33F0768EEB}"/>
              </a:ext>
            </a:extLst>
          </p:cNvPr>
          <p:cNvSpPr>
            <a:spLocks noGrp="1"/>
          </p:cNvSpPr>
          <p:nvPr>
            <p:ph type="body" sz="quarter" idx="12"/>
          </p:nvPr>
        </p:nvSpPr>
        <p:spPr/>
        <p:txBody>
          <a:bodyPr/>
          <a:lstStyle/>
          <a:p>
            <a:r>
              <a:rPr lang="en-US" dirty="0"/>
              <a:t>Ch. 29 | Reducing Risks Through Emissions Mitigation</a:t>
            </a:r>
          </a:p>
        </p:txBody>
      </p:sp>
      <p:sp>
        <p:nvSpPr>
          <p:cNvPr id="5" name="Content Placeholder 4">
            <a:extLst>
              <a:ext uri="{FF2B5EF4-FFF2-40B4-BE49-F238E27FC236}">
                <a16:creationId xmlns:a16="http://schemas.microsoft.com/office/drawing/2014/main" id="{B64D6E24-1F04-4BD1-A459-E6358EE9261D}"/>
              </a:ext>
            </a:extLst>
          </p:cNvPr>
          <p:cNvSpPr>
            <a:spLocks noGrp="1"/>
          </p:cNvSpPr>
          <p:nvPr>
            <p:ph idx="13"/>
          </p:nvPr>
        </p:nvSpPr>
        <p:spPr/>
        <p:txBody>
          <a:bodyPr/>
          <a:lstStyle/>
          <a:p>
            <a:r>
              <a:rPr lang="en-US" dirty="0"/>
              <a:t>Mitigation-related activities are taking place across the United States at the federal, state, and local levels as well as in the private sector. Since the Third National Climate Assessment, a growing number of states, cities, and businesses have pursued or deepened initiatives aimed at reducing emissions. </a:t>
            </a:r>
          </a:p>
        </p:txBody>
      </p:sp>
      <p:sp>
        <p:nvSpPr>
          <p:cNvPr id="6" name="Text Placeholder 5">
            <a:extLst>
              <a:ext uri="{FF2B5EF4-FFF2-40B4-BE49-F238E27FC236}">
                <a16:creationId xmlns:a16="http://schemas.microsoft.com/office/drawing/2014/main" id="{DA04143B-9733-4CA0-87F4-80269A64B809}"/>
              </a:ext>
            </a:extLst>
          </p:cNvPr>
          <p:cNvSpPr>
            <a:spLocks noGrp="1"/>
          </p:cNvSpPr>
          <p:nvPr>
            <p:ph type="body" sz="quarter" idx="14"/>
          </p:nvPr>
        </p:nvSpPr>
        <p:spPr/>
        <p:txBody>
          <a:bodyPr/>
          <a:lstStyle/>
          <a:p>
            <a:r>
              <a:rPr lang="en-US" dirty="0"/>
              <a:t>Mitigation-Related Activities Within the United States </a:t>
            </a:r>
          </a:p>
        </p:txBody>
      </p:sp>
    </p:spTree>
    <p:extLst>
      <p:ext uri="{BB962C8B-B14F-4D97-AF65-F5344CB8AC3E}">
        <p14:creationId xmlns:p14="http://schemas.microsoft.com/office/powerpoint/2010/main" val="3107255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388689B-F550-42A2-A818-32A928DF7952}"/>
              </a:ext>
            </a:extLst>
          </p:cNvPr>
          <p:cNvSpPr>
            <a:spLocks noGrp="1"/>
          </p:cNvSpPr>
          <p:nvPr>
            <p:ph type="body" sz="quarter" idx="10"/>
          </p:nvPr>
        </p:nvSpPr>
        <p:spPr/>
        <p:txBody>
          <a:bodyPr/>
          <a:lstStyle/>
          <a:p>
            <a:r>
              <a:rPr lang="en-US" dirty="0"/>
              <a:t>Key Message #2</a:t>
            </a:r>
          </a:p>
        </p:txBody>
      </p:sp>
      <p:sp>
        <p:nvSpPr>
          <p:cNvPr id="3" name="Text Placeholder 2">
            <a:extLst>
              <a:ext uri="{FF2B5EF4-FFF2-40B4-BE49-F238E27FC236}">
                <a16:creationId xmlns:a16="http://schemas.microsoft.com/office/drawing/2014/main" id="{DA688CB3-F0EE-4030-9B2E-38BD90DF274A}"/>
              </a:ext>
            </a:extLst>
          </p:cNvPr>
          <p:cNvSpPr>
            <a:spLocks noGrp="1"/>
          </p:cNvSpPr>
          <p:nvPr>
            <p:ph type="body" sz="quarter" idx="11"/>
          </p:nvPr>
        </p:nvSpPr>
        <p:spPr/>
        <p:txBody>
          <a:bodyPr/>
          <a:lstStyle/>
          <a:p>
            <a:r>
              <a:rPr lang="en-US" dirty="0"/>
              <a:t>29</a:t>
            </a:r>
          </a:p>
        </p:txBody>
      </p:sp>
      <p:sp>
        <p:nvSpPr>
          <p:cNvPr id="4" name="Text Placeholder 3">
            <a:extLst>
              <a:ext uri="{FF2B5EF4-FFF2-40B4-BE49-F238E27FC236}">
                <a16:creationId xmlns:a16="http://schemas.microsoft.com/office/drawing/2014/main" id="{A70D3190-54A0-45FC-ABCA-F5E3CBC9C75A}"/>
              </a:ext>
            </a:extLst>
          </p:cNvPr>
          <p:cNvSpPr>
            <a:spLocks noGrp="1"/>
          </p:cNvSpPr>
          <p:nvPr>
            <p:ph type="body" sz="quarter" idx="12"/>
          </p:nvPr>
        </p:nvSpPr>
        <p:spPr/>
        <p:txBody>
          <a:bodyPr/>
          <a:lstStyle/>
          <a:p>
            <a:r>
              <a:rPr lang="en-US" dirty="0"/>
              <a:t>Ch. 29 | Reducing Risks Through Emissions Mitigation</a:t>
            </a:r>
          </a:p>
        </p:txBody>
      </p:sp>
      <p:sp>
        <p:nvSpPr>
          <p:cNvPr id="5" name="Content Placeholder 4">
            <a:extLst>
              <a:ext uri="{FF2B5EF4-FFF2-40B4-BE49-F238E27FC236}">
                <a16:creationId xmlns:a16="http://schemas.microsoft.com/office/drawing/2014/main" id="{F77539F5-61B1-4841-83DC-14AC4E65B0BC}"/>
              </a:ext>
            </a:extLst>
          </p:cNvPr>
          <p:cNvSpPr>
            <a:spLocks noGrp="1"/>
          </p:cNvSpPr>
          <p:nvPr>
            <p:ph idx="13"/>
          </p:nvPr>
        </p:nvSpPr>
        <p:spPr/>
        <p:txBody>
          <a:bodyPr/>
          <a:lstStyle/>
          <a:p>
            <a:r>
              <a:rPr lang="en-US" dirty="0"/>
              <a:t>In the absence of more significant global mitigation efforts, climate change is projected to impose substantial damages on the U.S. economy, human health, and the environment. Under scenarios with high emissions and limited or no adaptation, annual losses in some sectors are estimated to grow to hundreds of billions of dollars by the end of the century. It is very likely that some physical and ecological impacts will be irreversible for thousands of years, while others will be permanent. </a:t>
            </a:r>
          </a:p>
        </p:txBody>
      </p:sp>
      <p:sp>
        <p:nvSpPr>
          <p:cNvPr id="6" name="Text Placeholder 5">
            <a:extLst>
              <a:ext uri="{FF2B5EF4-FFF2-40B4-BE49-F238E27FC236}">
                <a16:creationId xmlns:a16="http://schemas.microsoft.com/office/drawing/2014/main" id="{BCBDCA19-CE78-430D-A9AB-685CD809F3E7}"/>
              </a:ext>
            </a:extLst>
          </p:cNvPr>
          <p:cNvSpPr>
            <a:spLocks noGrp="1"/>
          </p:cNvSpPr>
          <p:nvPr>
            <p:ph type="body" sz="quarter" idx="14"/>
          </p:nvPr>
        </p:nvSpPr>
        <p:spPr/>
        <p:txBody>
          <a:bodyPr/>
          <a:lstStyle/>
          <a:p>
            <a:r>
              <a:rPr lang="en-US" dirty="0"/>
              <a:t>The Risks of Inaction </a:t>
            </a:r>
          </a:p>
        </p:txBody>
      </p:sp>
    </p:spTree>
    <p:extLst>
      <p:ext uri="{BB962C8B-B14F-4D97-AF65-F5344CB8AC3E}">
        <p14:creationId xmlns:p14="http://schemas.microsoft.com/office/powerpoint/2010/main" val="2047474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54B57AE-B4C9-4FDD-A8B6-561594C7D766}"/>
              </a:ext>
            </a:extLst>
          </p:cNvPr>
          <p:cNvSpPr>
            <a:spLocks noGrp="1"/>
          </p:cNvSpPr>
          <p:nvPr>
            <p:ph type="body" sz="quarter" idx="10"/>
          </p:nvPr>
        </p:nvSpPr>
        <p:spPr/>
        <p:txBody>
          <a:bodyPr/>
          <a:lstStyle/>
          <a:p>
            <a:r>
              <a:rPr lang="en-US" dirty="0"/>
              <a:t>Key Message #3</a:t>
            </a:r>
          </a:p>
        </p:txBody>
      </p:sp>
      <p:sp>
        <p:nvSpPr>
          <p:cNvPr id="3" name="Text Placeholder 2">
            <a:extLst>
              <a:ext uri="{FF2B5EF4-FFF2-40B4-BE49-F238E27FC236}">
                <a16:creationId xmlns:a16="http://schemas.microsoft.com/office/drawing/2014/main" id="{1F21A722-F2AC-40BD-A6E5-8C3C25DA1843}"/>
              </a:ext>
            </a:extLst>
          </p:cNvPr>
          <p:cNvSpPr>
            <a:spLocks noGrp="1"/>
          </p:cNvSpPr>
          <p:nvPr>
            <p:ph type="body" sz="quarter" idx="11"/>
          </p:nvPr>
        </p:nvSpPr>
        <p:spPr/>
        <p:txBody>
          <a:bodyPr/>
          <a:lstStyle/>
          <a:p>
            <a:r>
              <a:rPr lang="en-US" dirty="0"/>
              <a:t>29</a:t>
            </a:r>
          </a:p>
        </p:txBody>
      </p:sp>
      <p:sp>
        <p:nvSpPr>
          <p:cNvPr id="4" name="Text Placeholder 3">
            <a:extLst>
              <a:ext uri="{FF2B5EF4-FFF2-40B4-BE49-F238E27FC236}">
                <a16:creationId xmlns:a16="http://schemas.microsoft.com/office/drawing/2014/main" id="{71F63D41-6BB2-4510-A921-0FBEC557CE61}"/>
              </a:ext>
            </a:extLst>
          </p:cNvPr>
          <p:cNvSpPr>
            <a:spLocks noGrp="1"/>
          </p:cNvSpPr>
          <p:nvPr>
            <p:ph type="body" sz="quarter" idx="12"/>
          </p:nvPr>
        </p:nvSpPr>
        <p:spPr/>
        <p:txBody>
          <a:bodyPr/>
          <a:lstStyle/>
          <a:p>
            <a:r>
              <a:rPr lang="en-US" dirty="0"/>
              <a:t>Ch. 29 | Reducing Risks Through Emissions Mitigation</a:t>
            </a:r>
          </a:p>
        </p:txBody>
      </p:sp>
      <p:sp>
        <p:nvSpPr>
          <p:cNvPr id="5" name="Content Placeholder 4">
            <a:extLst>
              <a:ext uri="{FF2B5EF4-FFF2-40B4-BE49-F238E27FC236}">
                <a16:creationId xmlns:a16="http://schemas.microsoft.com/office/drawing/2014/main" id="{B70A7DE4-EF89-4508-A416-F6BB34317192}"/>
              </a:ext>
            </a:extLst>
          </p:cNvPr>
          <p:cNvSpPr>
            <a:spLocks noGrp="1"/>
          </p:cNvSpPr>
          <p:nvPr>
            <p:ph idx="13"/>
          </p:nvPr>
        </p:nvSpPr>
        <p:spPr/>
        <p:txBody>
          <a:bodyPr/>
          <a:lstStyle/>
          <a:p>
            <a:r>
              <a:rPr lang="en-US" dirty="0"/>
              <a:t>Many climate change impacts and associated economic damages in the United States can be substantially reduced over the course of the 21st century through global-scale reductions in greenhouse gas emissions, though the magnitude and timing of avoided risks vary by sector and region. The effect of near-term emissions mitigation on reducing risks is expected to become apparent by mid-century and grow substantially thereafter. </a:t>
            </a:r>
          </a:p>
        </p:txBody>
      </p:sp>
      <p:sp>
        <p:nvSpPr>
          <p:cNvPr id="6" name="Text Placeholder 5">
            <a:extLst>
              <a:ext uri="{FF2B5EF4-FFF2-40B4-BE49-F238E27FC236}">
                <a16:creationId xmlns:a16="http://schemas.microsoft.com/office/drawing/2014/main" id="{CBE1F05C-5125-4691-A470-B093073D018C}"/>
              </a:ext>
            </a:extLst>
          </p:cNvPr>
          <p:cNvSpPr>
            <a:spLocks noGrp="1"/>
          </p:cNvSpPr>
          <p:nvPr>
            <p:ph type="body" sz="quarter" idx="14"/>
          </p:nvPr>
        </p:nvSpPr>
        <p:spPr/>
        <p:txBody>
          <a:bodyPr/>
          <a:lstStyle/>
          <a:p>
            <a:r>
              <a:rPr lang="en-US" dirty="0"/>
              <a:t>Avoided or Reduced Impacts Due to Mitigation </a:t>
            </a:r>
          </a:p>
        </p:txBody>
      </p:sp>
    </p:spTree>
    <p:extLst>
      <p:ext uri="{BB962C8B-B14F-4D97-AF65-F5344CB8AC3E}">
        <p14:creationId xmlns:p14="http://schemas.microsoft.com/office/powerpoint/2010/main" val="155165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E2A6E6F-49F0-414D-9B79-376168ABC2B6}"/>
              </a:ext>
            </a:extLst>
          </p:cNvPr>
          <p:cNvSpPr>
            <a:spLocks noGrp="1"/>
          </p:cNvSpPr>
          <p:nvPr>
            <p:ph type="body" sz="quarter" idx="10"/>
          </p:nvPr>
        </p:nvSpPr>
        <p:spPr/>
        <p:txBody>
          <a:bodyPr/>
          <a:lstStyle/>
          <a:p>
            <a:r>
              <a:rPr lang="en-US" dirty="0"/>
              <a:t>Key Message #4</a:t>
            </a:r>
          </a:p>
        </p:txBody>
      </p:sp>
      <p:sp>
        <p:nvSpPr>
          <p:cNvPr id="3" name="Text Placeholder 2">
            <a:extLst>
              <a:ext uri="{FF2B5EF4-FFF2-40B4-BE49-F238E27FC236}">
                <a16:creationId xmlns:a16="http://schemas.microsoft.com/office/drawing/2014/main" id="{01CF280E-72B9-4F74-8775-D45F5D12FD67}"/>
              </a:ext>
            </a:extLst>
          </p:cNvPr>
          <p:cNvSpPr>
            <a:spLocks noGrp="1"/>
          </p:cNvSpPr>
          <p:nvPr>
            <p:ph type="body" sz="quarter" idx="11"/>
          </p:nvPr>
        </p:nvSpPr>
        <p:spPr/>
        <p:txBody>
          <a:bodyPr/>
          <a:lstStyle/>
          <a:p>
            <a:r>
              <a:rPr lang="en-US" dirty="0"/>
              <a:t>29</a:t>
            </a:r>
          </a:p>
        </p:txBody>
      </p:sp>
      <p:sp>
        <p:nvSpPr>
          <p:cNvPr id="4" name="Text Placeholder 3">
            <a:extLst>
              <a:ext uri="{FF2B5EF4-FFF2-40B4-BE49-F238E27FC236}">
                <a16:creationId xmlns:a16="http://schemas.microsoft.com/office/drawing/2014/main" id="{C3102D29-E39B-45FD-9880-EDF465A9E080}"/>
              </a:ext>
            </a:extLst>
          </p:cNvPr>
          <p:cNvSpPr>
            <a:spLocks noGrp="1"/>
          </p:cNvSpPr>
          <p:nvPr>
            <p:ph type="body" sz="quarter" idx="12"/>
          </p:nvPr>
        </p:nvSpPr>
        <p:spPr/>
        <p:txBody>
          <a:bodyPr/>
          <a:lstStyle/>
          <a:p>
            <a:r>
              <a:rPr lang="en-US" dirty="0"/>
              <a:t>Ch. 29 | Reducing Risks Through Emissions Mitigation</a:t>
            </a:r>
          </a:p>
        </p:txBody>
      </p:sp>
      <p:sp>
        <p:nvSpPr>
          <p:cNvPr id="5" name="Content Placeholder 4">
            <a:extLst>
              <a:ext uri="{FF2B5EF4-FFF2-40B4-BE49-F238E27FC236}">
                <a16:creationId xmlns:a16="http://schemas.microsoft.com/office/drawing/2014/main" id="{6198AA5B-8B28-4A7C-A5F4-D6755882CFCA}"/>
              </a:ext>
            </a:extLst>
          </p:cNvPr>
          <p:cNvSpPr>
            <a:spLocks noGrp="1"/>
          </p:cNvSpPr>
          <p:nvPr>
            <p:ph idx="13"/>
          </p:nvPr>
        </p:nvSpPr>
        <p:spPr/>
        <p:txBody>
          <a:bodyPr/>
          <a:lstStyle/>
          <a:p>
            <a:r>
              <a:rPr lang="en-US" dirty="0"/>
              <a:t>Interactions between mitigation and adaptation are complex and can lead to benefits, but they also have the potential for adverse consequences. Adaptation can complement mitigation to substantially reduce exposure and vulnerability to climate change in some sectors. This complementarity is especially important given that a certain degree of climate change due to past and present emissions is unavoidable. </a:t>
            </a:r>
          </a:p>
        </p:txBody>
      </p:sp>
      <p:sp>
        <p:nvSpPr>
          <p:cNvPr id="6" name="Text Placeholder 5">
            <a:extLst>
              <a:ext uri="{FF2B5EF4-FFF2-40B4-BE49-F238E27FC236}">
                <a16:creationId xmlns:a16="http://schemas.microsoft.com/office/drawing/2014/main" id="{C963E02F-A83F-4C3D-B93F-9C10D08E4B35}"/>
              </a:ext>
            </a:extLst>
          </p:cNvPr>
          <p:cNvSpPr>
            <a:spLocks noGrp="1"/>
          </p:cNvSpPr>
          <p:nvPr>
            <p:ph type="body" sz="quarter" idx="14"/>
          </p:nvPr>
        </p:nvSpPr>
        <p:spPr/>
        <p:txBody>
          <a:bodyPr/>
          <a:lstStyle/>
          <a:p>
            <a:r>
              <a:rPr lang="en-US" dirty="0"/>
              <a:t>Interactions Between Mitigation and Adaptation </a:t>
            </a:r>
          </a:p>
        </p:txBody>
      </p:sp>
    </p:spTree>
    <p:extLst>
      <p:ext uri="{BB962C8B-B14F-4D97-AF65-F5344CB8AC3E}">
        <p14:creationId xmlns:p14="http://schemas.microsoft.com/office/powerpoint/2010/main" val="187467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89238F5-1C56-664A-A151-E3E90DD3F2C2}"/>
              </a:ext>
            </a:extLst>
          </p:cNvPr>
          <p:cNvPicPr>
            <a:picLocks noChangeAspect="1"/>
          </p:cNvPicPr>
          <p:nvPr/>
        </p:nvPicPr>
        <p:blipFill>
          <a:blip r:embed="rId3"/>
          <a:stretch>
            <a:fillRect/>
          </a:stretch>
        </p:blipFill>
        <p:spPr>
          <a:xfrm>
            <a:off x="4259483" y="457200"/>
            <a:ext cx="4392589" cy="5859679"/>
          </a:xfrm>
          <a:prstGeom prst="rect">
            <a:avLst/>
          </a:prstGeom>
        </p:spPr>
      </p:pic>
      <p:sp>
        <p:nvSpPr>
          <p:cNvPr id="3" name="Title 2">
            <a:extLst>
              <a:ext uri="{FF2B5EF4-FFF2-40B4-BE49-F238E27FC236}">
                <a16:creationId xmlns:a16="http://schemas.microsoft.com/office/drawing/2014/main" id="{9E847CD3-E156-4FB3-8653-B38447A9CF9C}"/>
              </a:ext>
            </a:extLst>
          </p:cNvPr>
          <p:cNvSpPr>
            <a:spLocks noGrp="1"/>
          </p:cNvSpPr>
          <p:nvPr>
            <p:ph type="title"/>
          </p:nvPr>
        </p:nvSpPr>
        <p:spPr/>
        <p:txBody>
          <a:bodyPr/>
          <a:lstStyle/>
          <a:p>
            <a:r>
              <a:rPr lang="en-US" dirty="0"/>
              <a:t>Fig. 29.1: Mitigation-Related Activities at State and Local Levels </a:t>
            </a:r>
          </a:p>
        </p:txBody>
      </p:sp>
      <p:sp>
        <p:nvSpPr>
          <p:cNvPr id="4" name="Text Placeholder 3">
            <a:extLst>
              <a:ext uri="{FF2B5EF4-FFF2-40B4-BE49-F238E27FC236}">
                <a16:creationId xmlns:a16="http://schemas.microsoft.com/office/drawing/2014/main" id="{875D8A46-97FE-4DF8-B116-1BCFB9D4C38F}"/>
              </a:ext>
            </a:extLst>
          </p:cNvPr>
          <p:cNvSpPr>
            <a:spLocks noGrp="1"/>
          </p:cNvSpPr>
          <p:nvPr>
            <p:ph type="body" sz="half" idx="2"/>
          </p:nvPr>
        </p:nvSpPr>
        <p:spPr/>
        <p:txBody>
          <a:bodyPr>
            <a:normAutofit fontScale="92500"/>
          </a:bodyPr>
          <a:lstStyle/>
          <a:p>
            <a:r>
              <a:rPr lang="en-US" dirty="0"/>
              <a:t>The map (a) shows the number of mitigation-related activities at the state level (out of 30 illustrative activities) as well as cities supporting emissions reductions; the chart (b) depicts the type and number of activities by state.</a:t>
            </a:r>
            <a:r>
              <a:rPr lang="en-US" baseline="30000" dirty="0">
                <a:hlinkClick r:id="rId4"/>
              </a:rPr>
              <a:t>36</a:t>
            </a:r>
            <a:r>
              <a:rPr lang="en-US" dirty="0"/>
              <a:t> Several territories also have a variety of mitigation-related activities including American </a:t>
            </a:r>
            <a:r>
              <a:rPr lang="en-US" dirty="0" err="1"/>
              <a:t>Sāmoa</a:t>
            </a:r>
            <a:r>
              <a:rPr lang="en-US" dirty="0"/>
              <a:t>, the Federated States of Micronesia, Guam, Northern Mariana Islands, Puerto Rico, and the U.S. Virgin Islands.</a:t>
            </a:r>
            <a:r>
              <a:rPr lang="en-US" baseline="30000" dirty="0">
                <a:hlinkClick r:id="rId5"/>
              </a:rPr>
              <a:t>42</a:t>
            </a:r>
            <a:r>
              <a:rPr lang="en-US" baseline="30000" dirty="0"/>
              <a:t>,</a:t>
            </a:r>
            <a:r>
              <a:rPr lang="en-US" baseline="30000" dirty="0">
                <a:hlinkClick r:id="rId6"/>
              </a:rPr>
              <a:t>45</a:t>
            </a:r>
            <a:r>
              <a:rPr lang="en-US" dirty="0"/>
              <a:t> </a:t>
            </a:r>
            <a:r>
              <a:rPr lang="en-US" i="1" dirty="0"/>
              <a:t>Sources: (a) EPA and ERT, Inc.; (b) adapted from America’s Pledge 2017.</a:t>
            </a:r>
            <a:r>
              <a:rPr lang="en-US" i="1" baseline="30000" dirty="0">
                <a:hlinkClick r:id="rId4"/>
              </a:rPr>
              <a:t>36</a:t>
            </a:r>
            <a:endParaRPr lang="en-US" i="1" baseline="30000" dirty="0"/>
          </a:p>
        </p:txBody>
      </p:sp>
      <p:sp>
        <p:nvSpPr>
          <p:cNvPr id="5" name="Text Placeholder 4">
            <a:extLst>
              <a:ext uri="{FF2B5EF4-FFF2-40B4-BE49-F238E27FC236}">
                <a16:creationId xmlns:a16="http://schemas.microsoft.com/office/drawing/2014/main" id="{B83E6CBB-A4E8-4979-9241-4694BBDAB842}"/>
              </a:ext>
            </a:extLst>
          </p:cNvPr>
          <p:cNvSpPr>
            <a:spLocks noGrp="1"/>
          </p:cNvSpPr>
          <p:nvPr>
            <p:ph type="body" sz="quarter" idx="12"/>
          </p:nvPr>
        </p:nvSpPr>
        <p:spPr/>
        <p:txBody>
          <a:bodyPr/>
          <a:lstStyle/>
          <a:p>
            <a:r>
              <a:rPr lang="en-US" dirty="0"/>
              <a:t>Ch. 29 | Reducing Risks Through Emissions Mitigation</a:t>
            </a:r>
          </a:p>
        </p:txBody>
      </p:sp>
    </p:spTree>
    <p:extLst>
      <p:ext uri="{BB962C8B-B14F-4D97-AF65-F5344CB8AC3E}">
        <p14:creationId xmlns:p14="http://schemas.microsoft.com/office/powerpoint/2010/main" val="1467649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486F893-B65C-D641-BC76-E8C9E26B6C5E}"/>
              </a:ext>
            </a:extLst>
          </p:cNvPr>
          <p:cNvSpPr>
            <a:spLocks noGrp="1"/>
          </p:cNvSpPr>
          <p:nvPr>
            <p:ph type="title"/>
          </p:nvPr>
        </p:nvSpPr>
        <p:spPr/>
        <p:txBody>
          <a:bodyPr/>
          <a:lstStyle/>
          <a:p>
            <a:r>
              <a:rPr lang="en-US" dirty="0"/>
              <a:t>Table 29.1: Multisector Modeling Frameworks since NCA3</a:t>
            </a:r>
          </a:p>
        </p:txBody>
      </p:sp>
      <p:sp>
        <p:nvSpPr>
          <p:cNvPr id="4" name="Text Placeholder 3">
            <a:extLst>
              <a:ext uri="{FF2B5EF4-FFF2-40B4-BE49-F238E27FC236}">
                <a16:creationId xmlns:a16="http://schemas.microsoft.com/office/drawing/2014/main" id="{A734A39E-0CB5-4048-AB0D-F69D4220BF9B}"/>
              </a:ext>
            </a:extLst>
          </p:cNvPr>
          <p:cNvSpPr>
            <a:spLocks noGrp="1"/>
          </p:cNvSpPr>
          <p:nvPr>
            <p:ph type="body" sz="half" idx="2"/>
          </p:nvPr>
        </p:nvSpPr>
        <p:spPr/>
        <p:txBody>
          <a:bodyPr/>
          <a:lstStyle/>
          <a:p>
            <a:r>
              <a:rPr lang="en-US" dirty="0"/>
              <a:t>Selection of Multisector Impacts Modeling Frameworks since NCA3. </a:t>
            </a:r>
            <a:r>
              <a:rPr lang="en-US" i="1" dirty="0"/>
              <a:t>Source: adapted from Diaz and Moore 2017.</a:t>
            </a:r>
            <a:r>
              <a:rPr lang="en-US" i="1" baseline="30000" dirty="0">
                <a:hlinkClick r:id="rId3"/>
              </a:rPr>
              <a:t>54</a:t>
            </a:r>
            <a:endParaRPr lang="en-US" i="1" baseline="30000" dirty="0"/>
          </a:p>
        </p:txBody>
      </p:sp>
      <p:sp>
        <p:nvSpPr>
          <p:cNvPr id="5" name="Text Placeholder 4">
            <a:extLst>
              <a:ext uri="{FF2B5EF4-FFF2-40B4-BE49-F238E27FC236}">
                <a16:creationId xmlns:a16="http://schemas.microsoft.com/office/drawing/2014/main" id="{C61EF9DD-23A3-C84D-8A59-B9D594D9E032}"/>
              </a:ext>
            </a:extLst>
          </p:cNvPr>
          <p:cNvSpPr>
            <a:spLocks noGrp="1"/>
          </p:cNvSpPr>
          <p:nvPr>
            <p:ph type="body" sz="quarter" idx="12"/>
          </p:nvPr>
        </p:nvSpPr>
        <p:spPr/>
        <p:txBody>
          <a:bodyPr/>
          <a:lstStyle/>
          <a:p>
            <a:r>
              <a:rPr lang="en-US" dirty="0"/>
              <a:t>Ch. 29 | Reducing Risks Through Emissions Mitigation</a:t>
            </a:r>
          </a:p>
        </p:txBody>
      </p:sp>
      <p:graphicFrame>
        <p:nvGraphicFramePr>
          <p:cNvPr id="6" name="Content Placeholder 5">
            <a:extLst>
              <a:ext uri="{FF2B5EF4-FFF2-40B4-BE49-F238E27FC236}">
                <a16:creationId xmlns:a16="http://schemas.microsoft.com/office/drawing/2014/main" id="{6DDDBFC4-E8B7-1C4B-A49F-32EC2099F650}"/>
              </a:ext>
            </a:extLst>
          </p:cNvPr>
          <p:cNvGraphicFramePr>
            <a:graphicFrameLocks noGrp="1"/>
          </p:cNvGraphicFramePr>
          <p:nvPr>
            <p:ph sz="quarter" idx="10"/>
            <p:extLst>
              <p:ext uri="{D42A27DB-BD31-4B8C-83A1-F6EECF244321}">
                <p14:modId xmlns:p14="http://schemas.microsoft.com/office/powerpoint/2010/main" val="366775060"/>
              </p:ext>
            </p:extLst>
          </p:nvPr>
        </p:nvGraphicFramePr>
        <p:xfrm>
          <a:off x="630238" y="457200"/>
          <a:ext cx="7890129" cy="2804160"/>
        </p:xfrm>
        <a:graphic>
          <a:graphicData uri="http://schemas.openxmlformats.org/drawingml/2006/table">
            <a:tbl>
              <a:tblPr bandRow="1">
                <a:tableStyleId>{5C22544A-7EE6-4342-B048-85BDC9FD1C3A}</a:tableStyleId>
              </a:tblPr>
              <a:tblGrid>
                <a:gridCol w="1975104">
                  <a:extLst>
                    <a:ext uri="{9D8B030D-6E8A-4147-A177-3AD203B41FA5}">
                      <a16:colId xmlns:a16="http://schemas.microsoft.com/office/drawing/2014/main" val="863325424"/>
                    </a:ext>
                  </a:extLst>
                </a:gridCol>
                <a:gridCol w="2092750">
                  <a:extLst>
                    <a:ext uri="{9D8B030D-6E8A-4147-A177-3AD203B41FA5}">
                      <a16:colId xmlns:a16="http://schemas.microsoft.com/office/drawing/2014/main" val="610917107"/>
                    </a:ext>
                  </a:extLst>
                </a:gridCol>
                <a:gridCol w="2620537">
                  <a:extLst>
                    <a:ext uri="{9D8B030D-6E8A-4147-A177-3AD203B41FA5}">
                      <a16:colId xmlns:a16="http://schemas.microsoft.com/office/drawing/2014/main" val="643348128"/>
                    </a:ext>
                  </a:extLst>
                </a:gridCol>
                <a:gridCol w="1201738">
                  <a:extLst>
                    <a:ext uri="{9D8B030D-6E8A-4147-A177-3AD203B41FA5}">
                      <a16:colId xmlns:a16="http://schemas.microsoft.com/office/drawing/2014/main" val="3606575996"/>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kern="1200" dirty="0">
                          <a:solidFill>
                            <a:schemeClr val="bg1"/>
                          </a:solidFill>
                          <a:effectLst/>
                          <a:latin typeface="Calibri" panose="020F0502020204030204" pitchFamily="34" charset="0"/>
                          <a:ea typeface="+mn-ea"/>
                          <a:cs typeface="Calibri" panose="020F0502020204030204" pitchFamily="34" charset="0"/>
                        </a:rPr>
                        <a:t>Collaboration or Project Name </a:t>
                      </a:r>
                      <a:endParaRPr lang="en-US" sz="1100" dirty="0">
                        <a:solidFill>
                          <a:schemeClr val="bg1"/>
                        </a:solidFill>
                        <a:effectLst/>
                        <a:latin typeface="Calibri" panose="020F0502020204030204" pitchFamily="34" charset="0"/>
                        <a:cs typeface="Calibri" panose="020F0502020204030204" pitchFamily="34" charset="0"/>
                      </a:endParaRPr>
                    </a:p>
                  </a:txBody>
                  <a:tcPr anchor="ctr">
                    <a:solidFill>
                      <a:srgbClr val="C79C6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kern="1200" dirty="0">
                          <a:solidFill>
                            <a:schemeClr val="bg1"/>
                          </a:solidFill>
                          <a:effectLst/>
                          <a:latin typeface="Calibri" panose="020F0502020204030204" pitchFamily="34" charset="0"/>
                          <a:ea typeface="+mn-ea"/>
                          <a:cs typeface="Calibri" panose="020F0502020204030204" pitchFamily="34" charset="0"/>
                        </a:rPr>
                        <a:t>Host/Lead Organization and References </a:t>
                      </a:r>
                      <a:endParaRPr lang="en-US" sz="1100" dirty="0">
                        <a:solidFill>
                          <a:schemeClr val="bg1"/>
                        </a:solidFill>
                        <a:effectLst/>
                        <a:latin typeface="Calibri" panose="020F0502020204030204" pitchFamily="34" charset="0"/>
                        <a:cs typeface="Calibri" panose="020F0502020204030204" pitchFamily="34" charset="0"/>
                      </a:endParaRPr>
                    </a:p>
                  </a:txBody>
                  <a:tcPr anchor="ctr">
                    <a:solidFill>
                      <a:srgbClr val="C79C6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kern="1200" dirty="0">
                          <a:solidFill>
                            <a:schemeClr val="bg1"/>
                          </a:solidFill>
                          <a:effectLst/>
                          <a:latin typeface="Calibri" panose="020F0502020204030204" pitchFamily="34" charset="0"/>
                          <a:ea typeface="+mn-ea"/>
                          <a:cs typeface="Calibri" panose="020F0502020204030204" pitchFamily="34" charset="0"/>
                        </a:rPr>
                        <a:t>Sectors Covered </a:t>
                      </a:r>
                      <a:endParaRPr lang="en-US" sz="1100" dirty="0">
                        <a:solidFill>
                          <a:schemeClr val="bg1"/>
                        </a:solidFill>
                        <a:effectLst/>
                        <a:latin typeface="Calibri" panose="020F0502020204030204" pitchFamily="34" charset="0"/>
                        <a:cs typeface="Calibri" panose="020F0502020204030204" pitchFamily="34" charset="0"/>
                      </a:endParaRPr>
                    </a:p>
                  </a:txBody>
                  <a:tcPr anchor="ctr">
                    <a:solidFill>
                      <a:srgbClr val="C79C6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kern="1200" dirty="0">
                          <a:solidFill>
                            <a:schemeClr val="bg1"/>
                          </a:solidFill>
                          <a:effectLst/>
                          <a:latin typeface="Calibri" panose="020F0502020204030204" pitchFamily="34" charset="0"/>
                          <a:ea typeface="+mn-ea"/>
                          <a:cs typeface="Calibri" panose="020F0502020204030204" pitchFamily="34" charset="0"/>
                        </a:rPr>
                        <a:t>Coverage </a:t>
                      </a:r>
                      <a:endParaRPr lang="en-US" sz="1100" dirty="0">
                        <a:solidFill>
                          <a:schemeClr val="bg1"/>
                        </a:solidFill>
                        <a:effectLst/>
                        <a:latin typeface="Calibri" panose="020F0502020204030204" pitchFamily="34" charset="0"/>
                        <a:cs typeface="Calibri" panose="020F0502020204030204" pitchFamily="34" charset="0"/>
                      </a:endParaRPr>
                    </a:p>
                  </a:txBody>
                  <a:tcPr anchor="ctr">
                    <a:solidFill>
                      <a:srgbClr val="C79C69"/>
                    </a:solidFill>
                  </a:tcPr>
                </a:tc>
                <a:extLst>
                  <a:ext uri="{0D108BD9-81ED-4DB2-BD59-A6C34878D82A}">
                    <a16:rowId xmlns:a16="http://schemas.microsoft.com/office/drawing/2014/main" val="3647390667"/>
                  </a:ext>
                </a:extLst>
              </a:tr>
              <a:tr h="370840">
                <a:tc>
                  <a:txBody>
                    <a:bodyPr/>
                    <a:lstStyle/>
                    <a:p>
                      <a:pPr algn="ctr"/>
                      <a:r>
                        <a:rPr lang="en-US" sz="1100" dirty="0">
                          <a:solidFill>
                            <a:srgbClr val="56565B"/>
                          </a:solidFill>
                          <a:effectLst/>
                          <a:latin typeface="Calibri" panose="020F0502020204030204" pitchFamily="34" charset="0"/>
                          <a:cs typeface="Calibri" panose="020F0502020204030204" pitchFamily="34" charset="0"/>
                          <a:hlinkClick r:id="rId4"/>
                        </a:rPr>
                        <a:t>Benefits of Reduced Anthropogenic Climate </a:t>
                      </a:r>
                      <a:r>
                        <a:rPr lang="en-US" sz="1100" dirty="0" err="1">
                          <a:solidFill>
                            <a:srgbClr val="56565B"/>
                          </a:solidFill>
                          <a:effectLst/>
                          <a:latin typeface="Calibri" panose="020F0502020204030204" pitchFamily="34" charset="0"/>
                          <a:cs typeface="Calibri" panose="020F0502020204030204" pitchFamily="34" charset="0"/>
                          <a:hlinkClick r:id="rId4"/>
                        </a:rPr>
                        <a:t>changE</a:t>
                      </a:r>
                      <a:r>
                        <a:rPr lang="en-US" sz="1100" dirty="0">
                          <a:solidFill>
                            <a:srgbClr val="56565B"/>
                          </a:solidFill>
                          <a:effectLst/>
                          <a:latin typeface="Calibri" panose="020F0502020204030204" pitchFamily="34" charset="0"/>
                          <a:cs typeface="Calibri" panose="020F0502020204030204" pitchFamily="34" charset="0"/>
                          <a:hlinkClick r:id="rId4"/>
                        </a:rPr>
                        <a:t> (BRACE)</a:t>
                      </a:r>
                      <a:endParaRPr lang="en-US" sz="1100" dirty="0">
                        <a:effectLst/>
                        <a:latin typeface="Calibri" panose="020F0502020204030204" pitchFamily="34" charset="0"/>
                        <a:cs typeface="Calibri" panose="020F0502020204030204" pitchFamily="34" charset="0"/>
                      </a:endParaRPr>
                    </a:p>
                  </a:txBody>
                  <a:tcPr anchor="ctr">
                    <a:solidFill>
                      <a:srgbClr val="F2E9DF"/>
                    </a:solidFill>
                  </a:tcPr>
                </a:tc>
                <a:tc>
                  <a:txBody>
                    <a:bodyPr/>
                    <a:lstStyle/>
                    <a:p>
                      <a:pPr algn="ctr"/>
                      <a:r>
                        <a:rPr lang="en-US" sz="1100" dirty="0">
                          <a:effectLst/>
                          <a:latin typeface="Calibri" panose="020F0502020204030204" pitchFamily="34" charset="0"/>
                          <a:cs typeface="Calibri" panose="020F0502020204030204" pitchFamily="34" charset="0"/>
                        </a:rPr>
                        <a:t>National Center for Atmospheric Research (O’Neill et al. 2017)</a:t>
                      </a:r>
                      <a:r>
                        <a:rPr lang="en-US" sz="1100" baseline="30000" dirty="0">
                          <a:effectLst/>
                          <a:latin typeface="Calibri" panose="020F0502020204030204" pitchFamily="34" charset="0"/>
                          <a:cs typeface="Calibri" panose="020F0502020204030204" pitchFamily="34" charset="0"/>
                          <a:hlinkClick r:id="rId5"/>
                        </a:rPr>
                        <a:t>4</a:t>
                      </a:r>
                      <a:endParaRPr lang="en-US" sz="1100" baseline="30000" dirty="0">
                        <a:effectLst/>
                        <a:latin typeface="Calibri" panose="020F0502020204030204" pitchFamily="34" charset="0"/>
                        <a:cs typeface="Calibri" panose="020F0502020204030204" pitchFamily="34" charset="0"/>
                      </a:endParaRPr>
                    </a:p>
                  </a:txBody>
                  <a:tcPr anchor="ctr">
                    <a:solidFill>
                      <a:srgbClr val="F2E9DF"/>
                    </a:solidFill>
                  </a:tcPr>
                </a:tc>
                <a:tc>
                  <a:txBody>
                    <a:bodyPr/>
                    <a:lstStyle/>
                    <a:p>
                      <a:pPr algn="ctr"/>
                      <a:r>
                        <a:rPr lang="en-US" sz="1100">
                          <a:effectLst/>
                          <a:latin typeface="Calibri" panose="020F0502020204030204" pitchFamily="34" charset="0"/>
                          <a:cs typeface="Calibri" panose="020F0502020204030204" pitchFamily="34" charset="0"/>
                        </a:rPr>
                        <a:t>Heat extremes and health, agriculture and land use, tropical cyclones, sea level rise, drought and conflict </a:t>
                      </a:r>
                    </a:p>
                  </a:txBody>
                  <a:tcPr anchor="ctr">
                    <a:solidFill>
                      <a:srgbClr val="F2E9DF"/>
                    </a:solidFill>
                  </a:tcPr>
                </a:tc>
                <a:tc>
                  <a:txBody>
                    <a:bodyPr/>
                    <a:lstStyle/>
                    <a:p>
                      <a:pPr algn="ctr"/>
                      <a:r>
                        <a:rPr lang="en-US" sz="1100" dirty="0">
                          <a:effectLst/>
                          <a:latin typeface="Calibri" panose="020F0502020204030204" pitchFamily="34" charset="0"/>
                          <a:cs typeface="Calibri" panose="020F0502020204030204" pitchFamily="34" charset="0"/>
                        </a:rPr>
                        <a:t>Global </a:t>
                      </a:r>
                    </a:p>
                  </a:txBody>
                  <a:tcPr anchor="ctr">
                    <a:solidFill>
                      <a:srgbClr val="F2E9DF"/>
                    </a:solidFill>
                  </a:tcPr>
                </a:tc>
                <a:extLst>
                  <a:ext uri="{0D108BD9-81ED-4DB2-BD59-A6C34878D82A}">
                    <a16:rowId xmlns:a16="http://schemas.microsoft.com/office/drawing/2014/main" val="1884022178"/>
                  </a:ext>
                </a:extLst>
              </a:tr>
              <a:tr h="370840">
                <a:tc>
                  <a:txBody>
                    <a:bodyPr/>
                    <a:lstStyle/>
                    <a:p>
                      <a:pPr algn="ctr"/>
                      <a:r>
                        <a:rPr lang="en-US" sz="1100" dirty="0">
                          <a:solidFill>
                            <a:srgbClr val="56565B"/>
                          </a:solidFill>
                          <a:effectLst/>
                          <a:latin typeface="Calibri" panose="020F0502020204030204" pitchFamily="34" charset="0"/>
                          <a:cs typeface="Calibri" panose="020F0502020204030204" pitchFamily="34" charset="0"/>
                          <a:hlinkClick r:id="rId6"/>
                        </a:rPr>
                        <a:t>Costs of Inaction and Resource scarcity: Consequences for Long-term Economic growth (CIRCLE)</a:t>
                      </a:r>
                      <a:endParaRPr lang="en-US" sz="1100" dirty="0">
                        <a:effectLst/>
                        <a:latin typeface="Calibri" panose="020F0502020204030204" pitchFamily="34" charset="0"/>
                        <a:cs typeface="Calibri" panose="020F0502020204030204" pitchFamily="34" charset="0"/>
                      </a:endParaRPr>
                    </a:p>
                  </a:txBody>
                  <a:tcPr anchor="ctr">
                    <a:solidFill>
                      <a:schemeClr val="bg1"/>
                    </a:solidFill>
                  </a:tcPr>
                </a:tc>
                <a:tc>
                  <a:txBody>
                    <a:bodyPr/>
                    <a:lstStyle/>
                    <a:p>
                      <a:pPr algn="ctr"/>
                      <a:r>
                        <a:rPr lang="en-US" sz="1100" dirty="0" err="1">
                          <a:effectLst/>
                          <a:latin typeface="Calibri" panose="020F0502020204030204" pitchFamily="34" charset="0"/>
                          <a:cs typeface="Calibri" panose="020F0502020204030204" pitchFamily="34" charset="0"/>
                        </a:rPr>
                        <a:t>Organisation</a:t>
                      </a:r>
                      <a:r>
                        <a:rPr lang="en-US" sz="1100" dirty="0">
                          <a:effectLst/>
                          <a:latin typeface="Calibri" panose="020F0502020204030204" pitchFamily="34" charset="0"/>
                          <a:cs typeface="Calibri" panose="020F0502020204030204" pitchFamily="34" charset="0"/>
                        </a:rPr>
                        <a:t> for Economic Co-operation and Development (OECD 2015)</a:t>
                      </a:r>
                      <a:r>
                        <a:rPr lang="en-US" sz="1100" baseline="30000" dirty="0">
                          <a:effectLst/>
                          <a:latin typeface="Calibri" panose="020F0502020204030204" pitchFamily="34" charset="0"/>
                          <a:cs typeface="Calibri" panose="020F0502020204030204" pitchFamily="34" charset="0"/>
                          <a:hlinkClick r:id="rId7"/>
                        </a:rPr>
                        <a:t>55</a:t>
                      </a:r>
                      <a:endParaRPr lang="en-US" sz="1100" dirty="0">
                        <a:effectLst/>
                        <a:latin typeface="Calibri" panose="020F0502020204030204" pitchFamily="34" charset="0"/>
                        <a:cs typeface="Calibri" panose="020F0502020204030204" pitchFamily="34" charset="0"/>
                      </a:endParaRPr>
                    </a:p>
                  </a:txBody>
                  <a:tcPr anchor="ctr">
                    <a:solidFill>
                      <a:schemeClr val="bg1"/>
                    </a:solidFill>
                  </a:tcPr>
                </a:tc>
                <a:tc>
                  <a:txBody>
                    <a:bodyPr/>
                    <a:lstStyle/>
                    <a:p>
                      <a:pPr algn="ctr"/>
                      <a:r>
                        <a:rPr lang="en-US" sz="1100" dirty="0">
                          <a:effectLst/>
                          <a:latin typeface="Calibri" panose="020F0502020204030204" pitchFamily="34" charset="0"/>
                          <a:cs typeface="Calibri" panose="020F0502020204030204" pitchFamily="34" charset="0"/>
                        </a:rPr>
                        <a:t>Tourism, agriculture, coastal, energy, extreme precipitation events, health </a:t>
                      </a:r>
                    </a:p>
                  </a:txBody>
                  <a:tcPr anchor="ctr">
                    <a:solidFill>
                      <a:schemeClr val="bg1"/>
                    </a:solidFill>
                  </a:tcPr>
                </a:tc>
                <a:tc>
                  <a:txBody>
                    <a:bodyPr/>
                    <a:lstStyle/>
                    <a:p>
                      <a:pPr algn="ctr"/>
                      <a:r>
                        <a:rPr lang="en-US" sz="1100" dirty="0">
                          <a:effectLst/>
                          <a:latin typeface="Calibri" panose="020F0502020204030204" pitchFamily="34" charset="0"/>
                          <a:cs typeface="Calibri" panose="020F0502020204030204" pitchFamily="34" charset="0"/>
                        </a:rPr>
                        <a:t>Global </a:t>
                      </a:r>
                    </a:p>
                  </a:txBody>
                  <a:tcPr anchor="ctr">
                    <a:solidFill>
                      <a:schemeClr val="bg1"/>
                    </a:solidFill>
                  </a:tcPr>
                </a:tc>
                <a:extLst>
                  <a:ext uri="{0D108BD9-81ED-4DB2-BD59-A6C34878D82A}">
                    <a16:rowId xmlns:a16="http://schemas.microsoft.com/office/drawing/2014/main" val="2020140118"/>
                  </a:ext>
                </a:extLst>
              </a:tr>
              <a:tr h="370840">
                <a:tc>
                  <a:txBody>
                    <a:bodyPr/>
                    <a:lstStyle/>
                    <a:p>
                      <a:pPr algn="ctr"/>
                      <a:r>
                        <a:rPr lang="en-US" sz="1100" dirty="0">
                          <a:solidFill>
                            <a:srgbClr val="56565B"/>
                          </a:solidFill>
                          <a:effectLst/>
                          <a:latin typeface="Calibri" panose="020F0502020204030204" pitchFamily="34" charset="0"/>
                          <a:cs typeface="Calibri" panose="020F0502020204030204" pitchFamily="34" charset="0"/>
                          <a:hlinkClick r:id="rId8"/>
                        </a:rPr>
                        <a:t>Inter-Sectoral Impact Model </a:t>
                      </a:r>
                      <a:r>
                        <a:rPr lang="en-US" sz="1100" dirty="0" err="1">
                          <a:solidFill>
                            <a:srgbClr val="56565B"/>
                          </a:solidFill>
                          <a:effectLst/>
                          <a:latin typeface="Calibri" panose="020F0502020204030204" pitchFamily="34" charset="0"/>
                          <a:cs typeface="Calibri" panose="020F0502020204030204" pitchFamily="34" charset="0"/>
                          <a:hlinkClick r:id="rId8"/>
                        </a:rPr>
                        <a:t>Intercomparison</a:t>
                      </a:r>
                      <a:r>
                        <a:rPr lang="en-US" sz="1100" dirty="0">
                          <a:solidFill>
                            <a:srgbClr val="56565B"/>
                          </a:solidFill>
                          <a:effectLst/>
                          <a:latin typeface="Calibri" panose="020F0502020204030204" pitchFamily="34" charset="0"/>
                          <a:cs typeface="Calibri" panose="020F0502020204030204" pitchFamily="34" charset="0"/>
                          <a:hlinkClick r:id="rId8"/>
                        </a:rPr>
                        <a:t> Project (ISIMIP)</a:t>
                      </a:r>
                      <a:endParaRPr lang="en-US" sz="1100" dirty="0">
                        <a:effectLst/>
                        <a:latin typeface="Calibri" panose="020F0502020204030204" pitchFamily="34" charset="0"/>
                        <a:cs typeface="Calibri" panose="020F0502020204030204" pitchFamily="34" charset="0"/>
                      </a:endParaRPr>
                    </a:p>
                  </a:txBody>
                  <a:tcPr anchor="ctr">
                    <a:solidFill>
                      <a:srgbClr val="F2E9DF"/>
                    </a:solidFill>
                  </a:tcPr>
                </a:tc>
                <a:tc>
                  <a:txBody>
                    <a:bodyPr/>
                    <a:lstStyle/>
                    <a:p>
                      <a:pPr algn="ctr"/>
                      <a:r>
                        <a:rPr lang="en-US" sz="1100" dirty="0">
                          <a:effectLst/>
                          <a:latin typeface="Calibri" panose="020F0502020204030204" pitchFamily="34" charset="0"/>
                          <a:cs typeface="Calibri" panose="020F0502020204030204" pitchFamily="34" charset="0"/>
                        </a:rPr>
                        <a:t>Potsdam Institute for Climate Impact Research (Huber et al. 2014)</a:t>
                      </a:r>
                      <a:r>
                        <a:rPr lang="en-US" sz="1100" baseline="30000" dirty="0">
                          <a:effectLst/>
                          <a:latin typeface="Calibri" panose="020F0502020204030204" pitchFamily="34" charset="0"/>
                          <a:cs typeface="Calibri" panose="020F0502020204030204" pitchFamily="34" charset="0"/>
                          <a:hlinkClick r:id="rId9"/>
                        </a:rPr>
                        <a:t>56</a:t>
                      </a:r>
                      <a:endParaRPr lang="en-US" sz="1100" baseline="30000" dirty="0">
                        <a:effectLst/>
                        <a:latin typeface="Calibri" panose="020F0502020204030204" pitchFamily="34" charset="0"/>
                        <a:cs typeface="Calibri" panose="020F0502020204030204" pitchFamily="34" charset="0"/>
                      </a:endParaRPr>
                    </a:p>
                  </a:txBody>
                  <a:tcPr anchor="ctr">
                    <a:solidFill>
                      <a:srgbClr val="F2E9DF"/>
                    </a:solidFill>
                  </a:tcPr>
                </a:tc>
                <a:tc>
                  <a:txBody>
                    <a:bodyPr/>
                    <a:lstStyle/>
                    <a:p>
                      <a:pPr algn="ctr"/>
                      <a:r>
                        <a:rPr lang="en-US" sz="1100" dirty="0">
                          <a:effectLst/>
                          <a:latin typeface="Calibri" panose="020F0502020204030204" pitchFamily="34" charset="0"/>
                          <a:cs typeface="Calibri" panose="020F0502020204030204" pitchFamily="34" charset="0"/>
                        </a:rPr>
                        <a:t>Water, agriculture, biomes, infrastructure, health/malaria, fishery, permafrost </a:t>
                      </a:r>
                    </a:p>
                  </a:txBody>
                  <a:tcPr anchor="ctr">
                    <a:solidFill>
                      <a:srgbClr val="F2E9DF"/>
                    </a:solidFill>
                  </a:tcPr>
                </a:tc>
                <a:tc>
                  <a:txBody>
                    <a:bodyPr/>
                    <a:lstStyle/>
                    <a:p>
                      <a:pPr algn="ctr"/>
                      <a:r>
                        <a:rPr lang="en-US" sz="1100" dirty="0">
                          <a:effectLst/>
                          <a:latin typeface="Calibri" panose="020F0502020204030204" pitchFamily="34" charset="0"/>
                          <a:cs typeface="Calibri" panose="020F0502020204030204" pitchFamily="34" charset="0"/>
                        </a:rPr>
                        <a:t>Global </a:t>
                      </a:r>
                    </a:p>
                  </a:txBody>
                  <a:tcPr anchor="ctr">
                    <a:solidFill>
                      <a:srgbClr val="F2E9DF"/>
                    </a:solidFill>
                  </a:tcPr>
                </a:tc>
                <a:extLst>
                  <a:ext uri="{0D108BD9-81ED-4DB2-BD59-A6C34878D82A}">
                    <a16:rowId xmlns:a16="http://schemas.microsoft.com/office/drawing/2014/main" val="2714677368"/>
                  </a:ext>
                </a:extLst>
              </a:tr>
              <a:tr h="370840">
                <a:tc>
                  <a:txBody>
                    <a:bodyPr/>
                    <a:lstStyle/>
                    <a:p>
                      <a:pPr algn="ctr"/>
                      <a:r>
                        <a:rPr lang="en-US" sz="1100" dirty="0">
                          <a:solidFill>
                            <a:srgbClr val="56565B"/>
                          </a:solidFill>
                          <a:effectLst/>
                          <a:latin typeface="Calibri" panose="020F0502020204030204" pitchFamily="34" charset="0"/>
                          <a:cs typeface="Calibri" panose="020F0502020204030204" pitchFamily="34" charset="0"/>
                          <a:hlinkClick r:id="rId10"/>
                        </a:rPr>
                        <a:t>American Climate Prospectus (ACP)</a:t>
                      </a:r>
                      <a:endParaRPr lang="en-US" sz="1100" dirty="0">
                        <a:effectLst/>
                        <a:latin typeface="Calibri" panose="020F0502020204030204" pitchFamily="34" charset="0"/>
                        <a:cs typeface="Calibri" panose="020F0502020204030204" pitchFamily="34" charset="0"/>
                      </a:endParaRPr>
                    </a:p>
                  </a:txBody>
                  <a:tcPr anchor="ctr">
                    <a:solidFill>
                      <a:schemeClr val="bg1"/>
                    </a:solidFill>
                  </a:tcPr>
                </a:tc>
                <a:tc>
                  <a:txBody>
                    <a:bodyPr/>
                    <a:lstStyle/>
                    <a:p>
                      <a:pPr algn="ctr"/>
                      <a:r>
                        <a:rPr lang="en-US" sz="1100" dirty="0">
                          <a:effectLst/>
                          <a:latin typeface="Calibri" panose="020F0502020204030204" pitchFamily="34" charset="0"/>
                          <a:cs typeface="Calibri" panose="020F0502020204030204" pitchFamily="34" charset="0"/>
                        </a:rPr>
                        <a:t>Climate Impact Lab (Houser et al. 2015; Hsiang et al. 2017)</a:t>
                      </a:r>
                      <a:r>
                        <a:rPr lang="en-US" sz="1100" baseline="30000" dirty="0">
                          <a:effectLst/>
                          <a:latin typeface="Calibri" panose="020F0502020204030204" pitchFamily="34" charset="0"/>
                          <a:cs typeface="Calibri" panose="020F0502020204030204" pitchFamily="34" charset="0"/>
                          <a:hlinkClick r:id="rId11"/>
                        </a:rPr>
                        <a:t>3</a:t>
                      </a:r>
                      <a:r>
                        <a:rPr lang="en-US" sz="1100" baseline="30000" dirty="0">
                          <a:effectLst/>
                          <a:latin typeface="Calibri" panose="020F0502020204030204" pitchFamily="34" charset="0"/>
                          <a:cs typeface="Calibri" panose="020F0502020204030204" pitchFamily="34" charset="0"/>
                        </a:rPr>
                        <a:t>,5</a:t>
                      </a:r>
                      <a:r>
                        <a:rPr lang="en-US" sz="1100" dirty="0">
                          <a:effectLst/>
                          <a:latin typeface="Calibri" panose="020F0502020204030204" pitchFamily="34" charset="0"/>
                          <a:cs typeface="Calibri" panose="020F0502020204030204" pitchFamily="34" charset="0"/>
                        </a:rPr>
                        <a:t> </a:t>
                      </a:r>
                    </a:p>
                  </a:txBody>
                  <a:tcPr anchor="ctr">
                    <a:solidFill>
                      <a:schemeClr val="bg1"/>
                    </a:solidFill>
                  </a:tcPr>
                </a:tc>
                <a:tc>
                  <a:txBody>
                    <a:bodyPr/>
                    <a:lstStyle/>
                    <a:p>
                      <a:pPr algn="ctr"/>
                      <a:r>
                        <a:rPr lang="en-US" sz="1100" dirty="0">
                          <a:effectLst/>
                          <a:latin typeface="Calibri" panose="020F0502020204030204" pitchFamily="34" charset="0"/>
                          <a:cs typeface="Calibri" panose="020F0502020204030204" pitchFamily="34" charset="0"/>
                        </a:rPr>
                        <a:t>Agriculture, health, labor productivity, crime and conflict, coastal, energy </a:t>
                      </a:r>
                    </a:p>
                  </a:txBody>
                  <a:tcPr anchor="ctr">
                    <a:solidFill>
                      <a:schemeClr val="bg1"/>
                    </a:solidFill>
                  </a:tcPr>
                </a:tc>
                <a:tc>
                  <a:txBody>
                    <a:bodyPr/>
                    <a:lstStyle/>
                    <a:p>
                      <a:pPr algn="ctr"/>
                      <a:r>
                        <a:rPr lang="en-US" sz="1100" dirty="0">
                          <a:effectLst/>
                          <a:latin typeface="Calibri" panose="020F0502020204030204" pitchFamily="34" charset="0"/>
                          <a:cs typeface="Calibri" panose="020F0502020204030204" pitchFamily="34" charset="0"/>
                        </a:rPr>
                        <a:t>United States </a:t>
                      </a:r>
                    </a:p>
                  </a:txBody>
                  <a:tcPr anchor="ctr">
                    <a:solidFill>
                      <a:schemeClr val="bg1"/>
                    </a:solidFill>
                  </a:tcPr>
                </a:tc>
                <a:extLst>
                  <a:ext uri="{0D108BD9-81ED-4DB2-BD59-A6C34878D82A}">
                    <a16:rowId xmlns:a16="http://schemas.microsoft.com/office/drawing/2014/main" val="650352569"/>
                  </a:ext>
                </a:extLst>
              </a:tr>
            </a:tbl>
          </a:graphicData>
        </a:graphic>
      </p:graphicFrame>
    </p:spTree>
    <p:extLst>
      <p:ext uri="{BB962C8B-B14F-4D97-AF65-F5344CB8AC3E}">
        <p14:creationId xmlns:p14="http://schemas.microsoft.com/office/powerpoint/2010/main" val="1246599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486F893-B65C-D641-BC76-E8C9E26B6C5E}"/>
              </a:ext>
            </a:extLst>
          </p:cNvPr>
          <p:cNvSpPr>
            <a:spLocks noGrp="1"/>
          </p:cNvSpPr>
          <p:nvPr>
            <p:ph type="title"/>
          </p:nvPr>
        </p:nvSpPr>
        <p:spPr/>
        <p:txBody>
          <a:bodyPr/>
          <a:lstStyle/>
          <a:p>
            <a:r>
              <a:rPr lang="en-US" dirty="0"/>
              <a:t>Table 29.1 (cont.): Multisector Modeling Frameworks since NCA3</a:t>
            </a:r>
          </a:p>
        </p:txBody>
      </p:sp>
      <p:sp>
        <p:nvSpPr>
          <p:cNvPr id="4" name="Text Placeholder 3">
            <a:extLst>
              <a:ext uri="{FF2B5EF4-FFF2-40B4-BE49-F238E27FC236}">
                <a16:creationId xmlns:a16="http://schemas.microsoft.com/office/drawing/2014/main" id="{A734A39E-0CB5-4048-AB0D-F69D4220BF9B}"/>
              </a:ext>
            </a:extLst>
          </p:cNvPr>
          <p:cNvSpPr>
            <a:spLocks noGrp="1"/>
          </p:cNvSpPr>
          <p:nvPr>
            <p:ph type="body" sz="half" idx="2"/>
          </p:nvPr>
        </p:nvSpPr>
        <p:spPr/>
        <p:txBody>
          <a:bodyPr/>
          <a:lstStyle/>
          <a:p>
            <a:r>
              <a:rPr lang="en-US" dirty="0"/>
              <a:t>Selection of Multisector Impacts Modeling Frameworks since NCA3. </a:t>
            </a:r>
            <a:r>
              <a:rPr lang="en-US" i="1" dirty="0"/>
              <a:t>Source: adapted from Diaz and Moore 2017.</a:t>
            </a:r>
            <a:r>
              <a:rPr lang="en-US" i="1" baseline="30000" dirty="0">
                <a:hlinkClick r:id="rId3"/>
              </a:rPr>
              <a:t>54</a:t>
            </a:r>
            <a:endParaRPr lang="en-US" i="1" baseline="30000" dirty="0"/>
          </a:p>
        </p:txBody>
      </p:sp>
      <p:sp>
        <p:nvSpPr>
          <p:cNvPr id="5" name="Text Placeholder 4">
            <a:extLst>
              <a:ext uri="{FF2B5EF4-FFF2-40B4-BE49-F238E27FC236}">
                <a16:creationId xmlns:a16="http://schemas.microsoft.com/office/drawing/2014/main" id="{C61EF9DD-23A3-C84D-8A59-B9D594D9E032}"/>
              </a:ext>
            </a:extLst>
          </p:cNvPr>
          <p:cNvSpPr>
            <a:spLocks noGrp="1"/>
          </p:cNvSpPr>
          <p:nvPr>
            <p:ph type="body" sz="quarter" idx="12"/>
          </p:nvPr>
        </p:nvSpPr>
        <p:spPr/>
        <p:txBody>
          <a:bodyPr/>
          <a:lstStyle/>
          <a:p>
            <a:r>
              <a:rPr lang="en-US" dirty="0"/>
              <a:t>Ch. 29 | Reducing Risks Through Emissions Mitigation</a:t>
            </a:r>
          </a:p>
        </p:txBody>
      </p:sp>
      <p:graphicFrame>
        <p:nvGraphicFramePr>
          <p:cNvPr id="6" name="Content Placeholder 5">
            <a:extLst>
              <a:ext uri="{FF2B5EF4-FFF2-40B4-BE49-F238E27FC236}">
                <a16:creationId xmlns:a16="http://schemas.microsoft.com/office/drawing/2014/main" id="{6DDDBFC4-E8B7-1C4B-A49F-32EC2099F650}"/>
              </a:ext>
            </a:extLst>
          </p:cNvPr>
          <p:cNvGraphicFramePr>
            <a:graphicFrameLocks noGrp="1"/>
          </p:cNvGraphicFramePr>
          <p:nvPr>
            <p:ph sz="quarter" idx="10"/>
            <p:extLst>
              <p:ext uri="{D42A27DB-BD31-4B8C-83A1-F6EECF244321}">
                <p14:modId xmlns:p14="http://schemas.microsoft.com/office/powerpoint/2010/main" val="1853253985"/>
              </p:ext>
            </p:extLst>
          </p:nvPr>
        </p:nvGraphicFramePr>
        <p:xfrm>
          <a:off x="630238" y="457200"/>
          <a:ext cx="7883995" cy="2971800"/>
        </p:xfrm>
        <a:graphic>
          <a:graphicData uri="http://schemas.openxmlformats.org/drawingml/2006/table">
            <a:tbl>
              <a:tblPr bandRow="1">
                <a:tableStyleId>{5C22544A-7EE6-4342-B048-85BDC9FD1C3A}</a:tableStyleId>
              </a:tblPr>
              <a:tblGrid>
                <a:gridCol w="1664208">
                  <a:extLst>
                    <a:ext uri="{9D8B030D-6E8A-4147-A177-3AD203B41FA5}">
                      <a16:colId xmlns:a16="http://schemas.microsoft.com/office/drawing/2014/main" val="863325424"/>
                    </a:ext>
                  </a:extLst>
                </a:gridCol>
                <a:gridCol w="2364059">
                  <a:extLst>
                    <a:ext uri="{9D8B030D-6E8A-4147-A177-3AD203B41FA5}">
                      <a16:colId xmlns:a16="http://schemas.microsoft.com/office/drawing/2014/main" val="610917107"/>
                    </a:ext>
                  </a:extLst>
                </a:gridCol>
                <a:gridCol w="2810107">
                  <a:extLst>
                    <a:ext uri="{9D8B030D-6E8A-4147-A177-3AD203B41FA5}">
                      <a16:colId xmlns:a16="http://schemas.microsoft.com/office/drawing/2014/main" val="643348128"/>
                    </a:ext>
                  </a:extLst>
                </a:gridCol>
                <a:gridCol w="1045621">
                  <a:extLst>
                    <a:ext uri="{9D8B030D-6E8A-4147-A177-3AD203B41FA5}">
                      <a16:colId xmlns:a16="http://schemas.microsoft.com/office/drawing/2014/main" val="3606575996"/>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kern="1200" dirty="0">
                          <a:solidFill>
                            <a:schemeClr val="bg1"/>
                          </a:solidFill>
                          <a:effectLst/>
                          <a:latin typeface="Calibri" panose="020F0502020204030204" pitchFamily="34" charset="0"/>
                          <a:ea typeface="+mn-ea"/>
                          <a:cs typeface="Calibri" panose="020F0502020204030204" pitchFamily="34" charset="0"/>
                        </a:rPr>
                        <a:t>Collaboration or Project Name </a:t>
                      </a:r>
                      <a:endParaRPr lang="en-US" sz="1100" dirty="0">
                        <a:solidFill>
                          <a:schemeClr val="bg1"/>
                        </a:solidFill>
                        <a:effectLst/>
                        <a:latin typeface="Calibri" panose="020F0502020204030204" pitchFamily="34" charset="0"/>
                        <a:cs typeface="Calibri" panose="020F0502020204030204" pitchFamily="34" charset="0"/>
                      </a:endParaRPr>
                    </a:p>
                  </a:txBody>
                  <a:tcPr anchor="ctr">
                    <a:solidFill>
                      <a:srgbClr val="C79C6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kern="1200" dirty="0">
                          <a:solidFill>
                            <a:schemeClr val="bg1"/>
                          </a:solidFill>
                          <a:effectLst/>
                          <a:latin typeface="Calibri" panose="020F0502020204030204" pitchFamily="34" charset="0"/>
                          <a:ea typeface="+mn-ea"/>
                          <a:cs typeface="Calibri" panose="020F0502020204030204" pitchFamily="34" charset="0"/>
                        </a:rPr>
                        <a:t>Host/Lead Organization and References </a:t>
                      </a:r>
                      <a:endParaRPr lang="en-US" sz="1100" dirty="0">
                        <a:solidFill>
                          <a:schemeClr val="bg1"/>
                        </a:solidFill>
                        <a:effectLst/>
                        <a:latin typeface="Calibri" panose="020F0502020204030204" pitchFamily="34" charset="0"/>
                        <a:cs typeface="Calibri" panose="020F0502020204030204" pitchFamily="34" charset="0"/>
                      </a:endParaRPr>
                    </a:p>
                  </a:txBody>
                  <a:tcPr anchor="ctr">
                    <a:solidFill>
                      <a:srgbClr val="C79C6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kern="1200" dirty="0">
                          <a:solidFill>
                            <a:schemeClr val="bg1"/>
                          </a:solidFill>
                          <a:effectLst/>
                          <a:latin typeface="Calibri" panose="020F0502020204030204" pitchFamily="34" charset="0"/>
                          <a:ea typeface="+mn-ea"/>
                          <a:cs typeface="Calibri" panose="020F0502020204030204" pitchFamily="34" charset="0"/>
                        </a:rPr>
                        <a:t>Sectors Covered </a:t>
                      </a:r>
                      <a:endParaRPr lang="en-US" sz="1100" dirty="0">
                        <a:solidFill>
                          <a:schemeClr val="bg1"/>
                        </a:solidFill>
                        <a:effectLst/>
                        <a:latin typeface="Calibri" panose="020F0502020204030204" pitchFamily="34" charset="0"/>
                        <a:cs typeface="Calibri" panose="020F0502020204030204" pitchFamily="34" charset="0"/>
                      </a:endParaRPr>
                    </a:p>
                  </a:txBody>
                  <a:tcPr anchor="ctr">
                    <a:solidFill>
                      <a:srgbClr val="C79C6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kern="1200" dirty="0">
                          <a:solidFill>
                            <a:schemeClr val="bg1"/>
                          </a:solidFill>
                          <a:effectLst/>
                          <a:latin typeface="Calibri" panose="020F0502020204030204" pitchFamily="34" charset="0"/>
                          <a:ea typeface="+mn-ea"/>
                          <a:cs typeface="Calibri" panose="020F0502020204030204" pitchFamily="34" charset="0"/>
                        </a:rPr>
                        <a:t>Coverage </a:t>
                      </a:r>
                      <a:endParaRPr lang="en-US" sz="1100" dirty="0">
                        <a:solidFill>
                          <a:schemeClr val="bg1"/>
                        </a:solidFill>
                        <a:effectLst/>
                        <a:latin typeface="Calibri" panose="020F0502020204030204" pitchFamily="34" charset="0"/>
                        <a:cs typeface="Calibri" panose="020F0502020204030204" pitchFamily="34" charset="0"/>
                      </a:endParaRPr>
                    </a:p>
                  </a:txBody>
                  <a:tcPr anchor="ctr">
                    <a:solidFill>
                      <a:srgbClr val="C79C69"/>
                    </a:solidFill>
                  </a:tcPr>
                </a:tc>
                <a:extLst>
                  <a:ext uri="{0D108BD9-81ED-4DB2-BD59-A6C34878D82A}">
                    <a16:rowId xmlns:a16="http://schemas.microsoft.com/office/drawing/2014/main" val="3647390667"/>
                  </a:ext>
                </a:extLst>
              </a:tr>
              <a:tr h="370840">
                <a:tc>
                  <a:txBody>
                    <a:bodyPr/>
                    <a:lstStyle/>
                    <a:p>
                      <a:pPr algn="ctr"/>
                      <a:r>
                        <a:rPr lang="en-US" sz="1100" dirty="0">
                          <a:solidFill>
                            <a:srgbClr val="56565B"/>
                          </a:solidFill>
                          <a:effectLst/>
                          <a:latin typeface="Calibri" panose="020F0502020204030204" pitchFamily="34" charset="0"/>
                          <a:cs typeface="Calibri" panose="020F0502020204030204" pitchFamily="34" charset="0"/>
                          <a:hlinkClick r:id="rId4"/>
                        </a:rPr>
                        <a:t>Climate Change Impacts and Risk Analysis (CIRA)</a:t>
                      </a:r>
                      <a:endParaRPr lang="en-US" sz="1100" dirty="0">
                        <a:effectLst/>
                        <a:latin typeface="Calibri" panose="020F0502020204030204" pitchFamily="34" charset="0"/>
                        <a:cs typeface="Calibri" panose="020F0502020204030204" pitchFamily="34" charset="0"/>
                      </a:endParaRPr>
                    </a:p>
                  </a:txBody>
                  <a:tcPr anchor="ctr">
                    <a:solidFill>
                      <a:srgbClr val="F2E9DF"/>
                    </a:solidFill>
                  </a:tcPr>
                </a:tc>
                <a:tc>
                  <a:txBody>
                    <a:bodyPr/>
                    <a:lstStyle/>
                    <a:p>
                      <a:pPr algn="ctr"/>
                      <a:r>
                        <a:rPr lang="en-US" sz="1100" dirty="0">
                          <a:effectLst/>
                          <a:latin typeface="Calibri" panose="020F0502020204030204" pitchFamily="34" charset="0"/>
                          <a:cs typeface="Calibri" panose="020F0502020204030204" pitchFamily="34" charset="0"/>
                        </a:rPr>
                        <a:t>U.S. Environmental Protection Agency (EPA 2015, 2017)</a:t>
                      </a:r>
                      <a:r>
                        <a:rPr lang="en-US" sz="1100" baseline="30000" dirty="0">
                          <a:effectLst/>
                          <a:latin typeface="Calibri" panose="020F0502020204030204" pitchFamily="34" charset="0"/>
                          <a:cs typeface="Calibri" panose="020F0502020204030204" pitchFamily="34" charset="0"/>
                          <a:hlinkClick r:id="rId5"/>
                        </a:rPr>
                        <a:t>2</a:t>
                      </a:r>
                      <a:r>
                        <a:rPr lang="en-US" sz="1100" baseline="30000" dirty="0">
                          <a:effectLst/>
                          <a:latin typeface="Calibri" panose="020F0502020204030204" pitchFamily="34" charset="0"/>
                          <a:cs typeface="Calibri" panose="020F0502020204030204" pitchFamily="34" charset="0"/>
                        </a:rPr>
                        <a:t>,</a:t>
                      </a:r>
                      <a:r>
                        <a:rPr lang="en-US" sz="1100" baseline="30000" dirty="0">
                          <a:effectLst/>
                          <a:latin typeface="Calibri" panose="020F0502020204030204" pitchFamily="34" charset="0"/>
                          <a:cs typeface="Calibri" panose="020F0502020204030204" pitchFamily="34" charset="0"/>
                          <a:hlinkClick r:id="rId6"/>
                        </a:rPr>
                        <a:t>57</a:t>
                      </a:r>
                      <a:endParaRPr lang="en-US" sz="1100" baseline="30000" dirty="0">
                        <a:effectLst/>
                        <a:latin typeface="Calibri" panose="020F0502020204030204" pitchFamily="34" charset="0"/>
                        <a:cs typeface="Calibri" panose="020F0502020204030204" pitchFamily="34" charset="0"/>
                      </a:endParaRPr>
                    </a:p>
                  </a:txBody>
                  <a:tcPr anchor="ctr">
                    <a:solidFill>
                      <a:srgbClr val="F2E9DF"/>
                    </a:solidFill>
                  </a:tcPr>
                </a:tc>
                <a:tc>
                  <a:txBody>
                    <a:bodyPr/>
                    <a:lstStyle/>
                    <a:p>
                      <a:pPr algn="ctr"/>
                      <a:r>
                        <a:rPr lang="en-US" sz="1100" dirty="0">
                          <a:effectLst/>
                          <a:latin typeface="Calibri" panose="020F0502020204030204" pitchFamily="34" charset="0"/>
                          <a:cs typeface="Calibri" panose="020F0502020204030204" pitchFamily="34" charset="0"/>
                        </a:rPr>
                        <a:t>More than 20 specific impacts categorized into 6 broad sectors: health (including labor productivity), infrastructure, electricity, water resources, agriculture, ecosystems </a:t>
                      </a:r>
                    </a:p>
                  </a:txBody>
                  <a:tcPr anchor="ctr">
                    <a:solidFill>
                      <a:srgbClr val="F2E9DF"/>
                    </a:solidFill>
                  </a:tcPr>
                </a:tc>
                <a:tc>
                  <a:txBody>
                    <a:bodyPr/>
                    <a:lstStyle/>
                    <a:p>
                      <a:pPr algn="ctr"/>
                      <a:r>
                        <a:rPr lang="en-US" sz="1100" dirty="0">
                          <a:effectLst/>
                          <a:latin typeface="Calibri" panose="020F0502020204030204" pitchFamily="34" charset="0"/>
                          <a:cs typeface="Calibri" panose="020F0502020204030204" pitchFamily="34" charset="0"/>
                        </a:rPr>
                        <a:t>United States </a:t>
                      </a:r>
                    </a:p>
                  </a:txBody>
                  <a:tcPr anchor="ctr">
                    <a:solidFill>
                      <a:srgbClr val="F2E9DF"/>
                    </a:solidFill>
                  </a:tcPr>
                </a:tc>
                <a:extLst>
                  <a:ext uri="{0D108BD9-81ED-4DB2-BD59-A6C34878D82A}">
                    <a16:rowId xmlns:a16="http://schemas.microsoft.com/office/drawing/2014/main" val="839808991"/>
                  </a:ext>
                </a:extLst>
              </a:tr>
              <a:tr h="370840">
                <a:tc>
                  <a:txBody>
                    <a:bodyPr/>
                    <a:lstStyle/>
                    <a:p>
                      <a:pPr algn="ctr"/>
                      <a:r>
                        <a:rPr lang="en-US" sz="1100" dirty="0">
                          <a:solidFill>
                            <a:srgbClr val="56565B"/>
                          </a:solidFill>
                          <a:effectLst/>
                          <a:latin typeface="Calibri" panose="020F0502020204030204" pitchFamily="34" charset="0"/>
                          <a:cs typeface="Calibri" panose="020F0502020204030204" pitchFamily="34" charset="0"/>
                          <a:hlinkClick r:id="rId7"/>
                        </a:rPr>
                        <a:t>California Climate Change Assessments </a:t>
                      </a:r>
                      <a:endParaRPr lang="en-US" sz="1100" dirty="0">
                        <a:effectLst/>
                        <a:latin typeface="Calibri" panose="020F0502020204030204" pitchFamily="34" charset="0"/>
                        <a:cs typeface="Calibri" panose="020F0502020204030204" pitchFamily="34" charset="0"/>
                      </a:endParaRPr>
                    </a:p>
                  </a:txBody>
                  <a:tcPr anchor="ctr">
                    <a:solidFill>
                      <a:schemeClr val="bg1"/>
                    </a:solidFill>
                  </a:tcPr>
                </a:tc>
                <a:tc>
                  <a:txBody>
                    <a:bodyPr/>
                    <a:lstStyle/>
                    <a:p>
                      <a:pPr algn="ctr"/>
                      <a:r>
                        <a:rPr lang="en-US" sz="1100" dirty="0">
                          <a:effectLst/>
                          <a:latin typeface="Calibri" panose="020F0502020204030204" pitchFamily="34" charset="0"/>
                          <a:cs typeface="Calibri" panose="020F0502020204030204" pitchFamily="34" charset="0"/>
                        </a:rPr>
                        <a:t>State of California (Cayan et al. 2008, 2013; California Energy Commission 2006)</a:t>
                      </a:r>
                      <a:r>
                        <a:rPr lang="en-US" sz="1100" baseline="30000" dirty="0">
                          <a:effectLst/>
                          <a:latin typeface="Calibri" panose="020F0502020204030204" pitchFamily="34" charset="0"/>
                          <a:cs typeface="Calibri" panose="020F0502020204030204" pitchFamily="34" charset="0"/>
                          <a:hlinkClick r:id="rId8"/>
                        </a:rPr>
                        <a:t>58</a:t>
                      </a:r>
                      <a:r>
                        <a:rPr lang="en-US" sz="1100" baseline="30000" dirty="0">
                          <a:effectLst/>
                          <a:latin typeface="Calibri" panose="020F0502020204030204" pitchFamily="34" charset="0"/>
                          <a:cs typeface="Calibri" panose="020F0502020204030204" pitchFamily="34" charset="0"/>
                        </a:rPr>
                        <a:t>,59,</a:t>
                      </a:r>
                      <a:r>
                        <a:rPr lang="en-US" sz="1100" baseline="30000" dirty="0">
                          <a:effectLst/>
                          <a:latin typeface="Calibri" panose="020F0502020204030204" pitchFamily="34" charset="0"/>
                          <a:cs typeface="Calibri" panose="020F0502020204030204" pitchFamily="34" charset="0"/>
                          <a:hlinkClick r:id="rId9"/>
                        </a:rPr>
                        <a:t>60</a:t>
                      </a:r>
                      <a:endParaRPr lang="en-US" sz="1100" dirty="0">
                        <a:effectLst/>
                        <a:latin typeface="Calibri" panose="020F0502020204030204" pitchFamily="34" charset="0"/>
                        <a:cs typeface="Calibri" panose="020F0502020204030204" pitchFamily="34" charset="0"/>
                      </a:endParaRPr>
                    </a:p>
                  </a:txBody>
                  <a:tcPr anchor="ctr">
                    <a:solidFill>
                      <a:schemeClr val="bg1"/>
                    </a:solidFill>
                  </a:tcPr>
                </a:tc>
                <a:tc>
                  <a:txBody>
                    <a:bodyPr/>
                    <a:lstStyle/>
                    <a:p>
                      <a:pPr algn="ctr"/>
                      <a:r>
                        <a:rPr lang="en-US" sz="1100" dirty="0">
                          <a:effectLst/>
                          <a:latin typeface="Calibri" panose="020F0502020204030204" pitchFamily="34" charset="0"/>
                          <a:cs typeface="Calibri" panose="020F0502020204030204" pitchFamily="34" charset="0"/>
                        </a:rPr>
                        <a:t>Public health, agriculture, energy, coastal, water resources, ecosystems, wildfire, recreation </a:t>
                      </a:r>
                    </a:p>
                  </a:txBody>
                  <a:tcPr anchor="ctr">
                    <a:solidFill>
                      <a:schemeClr val="bg1"/>
                    </a:solidFill>
                  </a:tcPr>
                </a:tc>
                <a:tc>
                  <a:txBody>
                    <a:bodyPr/>
                    <a:lstStyle/>
                    <a:p>
                      <a:pPr algn="ctr"/>
                      <a:r>
                        <a:rPr lang="en-US" sz="1100">
                          <a:effectLst/>
                          <a:latin typeface="Calibri" panose="020F0502020204030204" pitchFamily="34" charset="0"/>
                          <a:cs typeface="Calibri" panose="020F0502020204030204" pitchFamily="34" charset="0"/>
                        </a:rPr>
                        <a:t>State-Level </a:t>
                      </a:r>
                    </a:p>
                  </a:txBody>
                  <a:tcPr anchor="ctr">
                    <a:solidFill>
                      <a:schemeClr val="bg1"/>
                    </a:solidFill>
                  </a:tcPr>
                </a:tc>
                <a:extLst>
                  <a:ext uri="{0D108BD9-81ED-4DB2-BD59-A6C34878D82A}">
                    <a16:rowId xmlns:a16="http://schemas.microsoft.com/office/drawing/2014/main" val="2020140118"/>
                  </a:ext>
                </a:extLst>
              </a:tr>
              <a:tr h="370840">
                <a:tc>
                  <a:txBody>
                    <a:bodyPr/>
                    <a:lstStyle/>
                    <a:p>
                      <a:pPr algn="ctr"/>
                      <a:r>
                        <a:rPr lang="en-US" sz="1100" dirty="0">
                          <a:solidFill>
                            <a:srgbClr val="56565B"/>
                          </a:solidFill>
                          <a:effectLst/>
                          <a:latin typeface="Calibri" panose="020F0502020204030204" pitchFamily="34" charset="0"/>
                          <a:cs typeface="Calibri" panose="020F0502020204030204" pitchFamily="34" charset="0"/>
                          <a:hlinkClick r:id="rId10"/>
                        </a:rPr>
                        <a:t>Colorado Climate Change Vulnerability Study </a:t>
                      </a:r>
                      <a:endParaRPr lang="en-US" sz="1100" dirty="0">
                        <a:effectLst/>
                        <a:latin typeface="Calibri" panose="020F0502020204030204" pitchFamily="34" charset="0"/>
                        <a:cs typeface="Calibri" panose="020F0502020204030204" pitchFamily="34" charset="0"/>
                      </a:endParaRPr>
                    </a:p>
                  </a:txBody>
                  <a:tcPr anchor="ctr">
                    <a:solidFill>
                      <a:srgbClr val="F2E9DF"/>
                    </a:solidFill>
                  </a:tcPr>
                </a:tc>
                <a:tc>
                  <a:txBody>
                    <a:bodyPr/>
                    <a:lstStyle/>
                    <a:p>
                      <a:pPr algn="ctr"/>
                      <a:r>
                        <a:rPr lang="en-US" sz="1100" dirty="0">
                          <a:effectLst/>
                          <a:latin typeface="Calibri" panose="020F0502020204030204" pitchFamily="34" charset="0"/>
                          <a:cs typeface="Calibri" panose="020F0502020204030204" pitchFamily="34" charset="0"/>
                        </a:rPr>
                        <a:t>Colorado Energy Office (Gordon and </a:t>
                      </a:r>
                      <a:r>
                        <a:rPr lang="en-US" sz="1100" dirty="0" err="1">
                          <a:effectLst/>
                          <a:latin typeface="Calibri" panose="020F0502020204030204" pitchFamily="34" charset="0"/>
                          <a:cs typeface="Calibri" panose="020F0502020204030204" pitchFamily="34" charset="0"/>
                        </a:rPr>
                        <a:t>Ojima</a:t>
                      </a:r>
                      <a:r>
                        <a:rPr lang="en-US" sz="1100" dirty="0">
                          <a:effectLst/>
                          <a:latin typeface="Calibri" panose="020F0502020204030204" pitchFamily="34" charset="0"/>
                          <a:cs typeface="Calibri" panose="020F0502020204030204" pitchFamily="34" charset="0"/>
                        </a:rPr>
                        <a:t> 2015)</a:t>
                      </a:r>
                      <a:r>
                        <a:rPr lang="en-US" sz="1100" baseline="30000" dirty="0">
                          <a:effectLst/>
                          <a:latin typeface="Calibri" panose="020F0502020204030204" pitchFamily="34" charset="0"/>
                          <a:cs typeface="Calibri" panose="020F0502020204030204" pitchFamily="34" charset="0"/>
                          <a:hlinkClick r:id="rId10"/>
                        </a:rPr>
                        <a:t>61</a:t>
                      </a:r>
                      <a:r>
                        <a:rPr lang="en-US" sz="1100" dirty="0">
                          <a:effectLst/>
                          <a:latin typeface="Calibri" panose="020F0502020204030204" pitchFamily="34" charset="0"/>
                          <a:cs typeface="Calibri" panose="020F0502020204030204" pitchFamily="34" charset="0"/>
                        </a:rPr>
                        <a:t> </a:t>
                      </a:r>
                    </a:p>
                  </a:txBody>
                  <a:tcPr anchor="ctr">
                    <a:solidFill>
                      <a:srgbClr val="F2E9DF"/>
                    </a:solidFill>
                  </a:tcPr>
                </a:tc>
                <a:tc>
                  <a:txBody>
                    <a:bodyPr/>
                    <a:lstStyle/>
                    <a:p>
                      <a:pPr algn="ctr"/>
                      <a:r>
                        <a:rPr lang="en-US" sz="1100" dirty="0">
                          <a:effectLst/>
                          <a:latin typeface="Calibri" panose="020F0502020204030204" pitchFamily="34" charset="0"/>
                          <a:cs typeface="Calibri" panose="020F0502020204030204" pitchFamily="34" charset="0"/>
                        </a:rPr>
                        <a:t>Ecosystems, water, agriculture, energy, transportation, recreation and tourism, public health </a:t>
                      </a:r>
                    </a:p>
                  </a:txBody>
                  <a:tcPr anchor="ctr">
                    <a:solidFill>
                      <a:srgbClr val="F2E9DF"/>
                    </a:solidFill>
                  </a:tcPr>
                </a:tc>
                <a:tc>
                  <a:txBody>
                    <a:bodyPr/>
                    <a:lstStyle/>
                    <a:p>
                      <a:pPr algn="ctr"/>
                      <a:r>
                        <a:rPr lang="en-US" sz="1100">
                          <a:effectLst/>
                          <a:latin typeface="Calibri" panose="020F0502020204030204" pitchFamily="34" charset="0"/>
                          <a:cs typeface="Calibri" panose="020F0502020204030204" pitchFamily="34" charset="0"/>
                        </a:rPr>
                        <a:t>State-Level </a:t>
                      </a:r>
                    </a:p>
                  </a:txBody>
                  <a:tcPr anchor="ctr">
                    <a:solidFill>
                      <a:srgbClr val="F2E9DF"/>
                    </a:solidFill>
                  </a:tcPr>
                </a:tc>
                <a:extLst>
                  <a:ext uri="{0D108BD9-81ED-4DB2-BD59-A6C34878D82A}">
                    <a16:rowId xmlns:a16="http://schemas.microsoft.com/office/drawing/2014/main" val="2714677368"/>
                  </a:ext>
                </a:extLst>
              </a:tr>
              <a:tr h="370840">
                <a:tc>
                  <a:txBody>
                    <a:bodyPr/>
                    <a:lstStyle/>
                    <a:p>
                      <a:pPr algn="ctr"/>
                      <a:r>
                        <a:rPr lang="en-US" sz="1100" dirty="0">
                          <a:solidFill>
                            <a:srgbClr val="56565B"/>
                          </a:solidFill>
                          <a:effectLst/>
                          <a:latin typeface="Calibri" panose="020F0502020204030204" pitchFamily="34" charset="0"/>
                          <a:cs typeface="Calibri" panose="020F0502020204030204" pitchFamily="34" charset="0"/>
                          <a:hlinkClick r:id="rId11"/>
                        </a:rPr>
                        <a:t>New York </a:t>
                      </a:r>
                      <a:r>
                        <a:rPr lang="en-US" sz="1100" dirty="0" err="1">
                          <a:solidFill>
                            <a:srgbClr val="56565B"/>
                          </a:solidFill>
                          <a:effectLst/>
                          <a:latin typeface="Calibri" panose="020F0502020204030204" pitchFamily="34" charset="0"/>
                          <a:cs typeface="Calibri" panose="020F0502020204030204" pitchFamily="34" charset="0"/>
                          <a:hlinkClick r:id="rId11"/>
                        </a:rPr>
                        <a:t>ClimAID</a:t>
                      </a:r>
                      <a:r>
                        <a:rPr lang="en-US" sz="1100" dirty="0">
                          <a:solidFill>
                            <a:srgbClr val="56565B"/>
                          </a:solidFill>
                          <a:effectLst/>
                          <a:latin typeface="Calibri" panose="020F0502020204030204" pitchFamily="34" charset="0"/>
                          <a:cs typeface="Calibri" panose="020F0502020204030204" pitchFamily="34" charset="0"/>
                          <a:hlinkClick r:id="rId11"/>
                        </a:rPr>
                        <a:t> Project </a:t>
                      </a:r>
                      <a:endParaRPr lang="en-US" sz="1100" dirty="0">
                        <a:effectLst/>
                        <a:latin typeface="Calibri" panose="020F0502020204030204" pitchFamily="34" charset="0"/>
                        <a:cs typeface="Calibri" panose="020F0502020204030204" pitchFamily="34" charset="0"/>
                      </a:endParaRPr>
                    </a:p>
                  </a:txBody>
                  <a:tcPr anchor="ctr">
                    <a:solidFill>
                      <a:schemeClr val="bg1"/>
                    </a:solidFill>
                  </a:tcPr>
                </a:tc>
                <a:tc>
                  <a:txBody>
                    <a:bodyPr/>
                    <a:lstStyle/>
                    <a:p>
                      <a:pPr algn="ctr"/>
                      <a:r>
                        <a:rPr lang="en-US" sz="1100" dirty="0">
                          <a:effectLst/>
                          <a:latin typeface="Calibri" panose="020F0502020204030204" pitchFamily="34" charset="0"/>
                          <a:cs typeface="Calibri" panose="020F0502020204030204" pitchFamily="34" charset="0"/>
                        </a:rPr>
                        <a:t>New York State Energy Research and Development Authority (Rosenzweig et al. 2011; Horton et al. 2014)</a:t>
                      </a:r>
                      <a:r>
                        <a:rPr lang="en-US" sz="1100" baseline="30000" dirty="0">
                          <a:effectLst/>
                          <a:latin typeface="Calibri" panose="020F0502020204030204" pitchFamily="34" charset="0"/>
                          <a:cs typeface="Calibri" panose="020F0502020204030204" pitchFamily="34" charset="0"/>
                          <a:hlinkClick r:id="rId11"/>
                        </a:rPr>
                        <a:t>62</a:t>
                      </a:r>
                      <a:r>
                        <a:rPr lang="en-US" sz="1100" baseline="30000" dirty="0">
                          <a:effectLst/>
                          <a:latin typeface="Calibri" panose="020F0502020204030204" pitchFamily="34" charset="0"/>
                          <a:cs typeface="Calibri" panose="020F0502020204030204" pitchFamily="34" charset="0"/>
                        </a:rPr>
                        <a:t>,</a:t>
                      </a:r>
                      <a:r>
                        <a:rPr lang="en-US" sz="1100" baseline="30000" dirty="0">
                          <a:effectLst/>
                          <a:latin typeface="Calibri" panose="020F0502020204030204" pitchFamily="34" charset="0"/>
                          <a:cs typeface="Calibri" panose="020F0502020204030204" pitchFamily="34" charset="0"/>
                          <a:hlinkClick r:id="rId12"/>
                        </a:rPr>
                        <a:t>63</a:t>
                      </a:r>
                      <a:endParaRPr lang="en-US" sz="1100" baseline="30000" dirty="0">
                        <a:effectLst/>
                        <a:latin typeface="Calibri" panose="020F0502020204030204" pitchFamily="34" charset="0"/>
                        <a:cs typeface="Calibri" panose="020F0502020204030204" pitchFamily="34" charset="0"/>
                      </a:endParaRPr>
                    </a:p>
                  </a:txBody>
                  <a:tcPr anchor="ctr">
                    <a:solidFill>
                      <a:schemeClr val="bg1"/>
                    </a:solidFill>
                  </a:tcPr>
                </a:tc>
                <a:tc>
                  <a:txBody>
                    <a:bodyPr/>
                    <a:lstStyle/>
                    <a:p>
                      <a:pPr algn="ctr"/>
                      <a:r>
                        <a:rPr lang="en-US" sz="1100" dirty="0">
                          <a:effectLst/>
                          <a:latin typeface="Calibri" panose="020F0502020204030204" pitchFamily="34" charset="0"/>
                          <a:cs typeface="Calibri" panose="020F0502020204030204" pitchFamily="34" charset="0"/>
                        </a:rPr>
                        <a:t>Water resources, coastal zones, ecosystems, agriculture, energy, transportation, telecommunications, public health </a:t>
                      </a:r>
                    </a:p>
                  </a:txBody>
                  <a:tcPr anchor="ctr">
                    <a:solidFill>
                      <a:schemeClr val="bg1"/>
                    </a:solidFill>
                  </a:tcPr>
                </a:tc>
                <a:tc>
                  <a:txBody>
                    <a:bodyPr/>
                    <a:lstStyle/>
                    <a:p>
                      <a:pPr algn="ctr"/>
                      <a:r>
                        <a:rPr lang="en-US" sz="1100" dirty="0">
                          <a:effectLst/>
                          <a:latin typeface="Calibri" panose="020F0502020204030204" pitchFamily="34" charset="0"/>
                          <a:cs typeface="Calibri" panose="020F0502020204030204" pitchFamily="34" charset="0"/>
                        </a:rPr>
                        <a:t>State-Level </a:t>
                      </a:r>
                    </a:p>
                  </a:txBody>
                  <a:tcPr anchor="ctr">
                    <a:solidFill>
                      <a:schemeClr val="bg1"/>
                    </a:solidFill>
                  </a:tcPr>
                </a:tc>
                <a:extLst>
                  <a:ext uri="{0D108BD9-81ED-4DB2-BD59-A6C34878D82A}">
                    <a16:rowId xmlns:a16="http://schemas.microsoft.com/office/drawing/2014/main" val="650352569"/>
                  </a:ext>
                </a:extLst>
              </a:tr>
            </a:tbl>
          </a:graphicData>
        </a:graphic>
      </p:graphicFrame>
    </p:spTree>
    <p:extLst>
      <p:ext uri="{BB962C8B-B14F-4D97-AF65-F5344CB8AC3E}">
        <p14:creationId xmlns:p14="http://schemas.microsoft.com/office/powerpoint/2010/main" val="2363495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68732D24-11D7-45E4-B39F-68138C2AC3B8}"/>
              </a:ext>
            </a:extLst>
          </p:cNvPr>
          <p:cNvPicPr>
            <a:picLocks noGrp="1" noChangeAspect="1"/>
          </p:cNvPicPr>
          <p:nvPr>
            <p:ph sz="quarter" idx="10"/>
          </p:nvPr>
        </p:nvPicPr>
        <p:blipFill>
          <a:blip r:embed="rId3" cstate="screen">
            <a:extLst>
              <a:ext uri="{28A0092B-C50C-407E-A947-70E740481C1C}">
                <a14:useLocalDpi xmlns:a14="http://schemas.microsoft.com/office/drawing/2010/main"/>
              </a:ext>
            </a:extLst>
          </a:blip>
          <a:stretch>
            <a:fillRect/>
          </a:stretch>
        </p:blipFill>
        <p:spPr>
          <a:xfrm>
            <a:off x="3887788" y="1509829"/>
            <a:ext cx="4629150" cy="3298592"/>
          </a:xfrm>
        </p:spPr>
      </p:pic>
      <p:sp>
        <p:nvSpPr>
          <p:cNvPr id="3" name="Title 2">
            <a:extLst>
              <a:ext uri="{FF2B5EF4-FFF2-40B4-BE49-F238E27FC236}">
                <a16:creationId xmlns:a16="http://schemas.microsoft.com/office/drawing/2014/main" id="{819B2AE9-A26C-416B-898E-59D3D4871E39}"/>
              </a:ext>
            </a:extLst>
          </p:cNvPr>
          <p:cNvSpPr>
            <a:spLocks noGrp="1"/>
          </p:cNvSpPr>
          <p:nvPr>
            <p:ph type="title"/>
          </p:nvPr>
        </p:nvSpPr>
        <p:spPr/>
        <p:txBody>
          <a:bodyPr/>
          <a:lstStyle/>
          <a:p>
            <a:r>
              <a:rPr lang="en-US"/>
              <a:t>Fig. 29.2: Projected Damages and Potential for Risk Reduction by Sector </a:t>
            </a:r>
          </a:p>
        </p:txBody>
      </p:sp>
      <p:sp>
        <p:nvSpPr>
          <p:cNvPr id="4" name="Text Placeholder 3">
            <a:extLst>
              <a:ext uri="{FF2B5EF4-FFF2-40B4-BE49-F238E27FC236}">
                <a16:creationId xmlns:a16="http://schemas.microsoft.com/office/drawing/2014/main" id="{D04E4F5C-3F80-43D8-A528-C5F21EA9AA2C}"/>
              </a:ext>
            </a:extLst>
          </p:cNvPr>
          <p:cNvSpPr>
            <a:spLocks noGrp="1"/>
          </p:cNvSpPr>
          <p:nvPr>
            <p:ph type="body" sz="half" idx="2"/>
          </p:nvPr>
        </p:nvSpPr>
        <p:spPr/>
        <p:txBody>
          <a:bodyPr>
            <a:normAutofit fontScale="62500" lnSpcReduction="20000"/>
          </a:bodyPr>
          <a:lstStyle/>
          <a:p>
            <a:r>
              <a:rPr lang="en-US" dirty="0"/>
              <a:t>The total area of each circle represents the projected annual economic damages (in 2015 dollars) under a higher scenario (RCP8.5) in 2090 relative to a no-change scenario. The decrease in damages under a lower scenario (RCP4.5) compared to RCP8.5 is shown in the lighter-shaded area of each circle. Where applicable, sectoral results assume population change over time, which in the case of winter recreation leads to positive effects under RCP4.5, as increased visitors outweigh climate losses. Importantly, many sectoral damages from climate change are not included here, and many of the reported results represent only partial valuations of the total physical damages. See EPA 2017 for ranges surrounding the central estimates presented in the figure; results assume limited or no adaptation.</a:t>
            </a:r>
            <a:r>
              <a:rPr lang="en-US" baseline="30000" dirty="0">
                <a:hlinkClick r:id="rId4"/>
              </a:rPr>
              <a:t>2</a:t>
            </a:r>
            <a:r>
              <a:rPr lang="en-US" dirty="0"/>
              <a:t> Adaptation was shown to reduce overall damages in sectors identified with the diamond symbol but was not directly modeled in, or relevant to, all sectors. Asterisks denote sectors with annual damages that may not be visible at the given scale. Only one impact (wildfire) shows very small positive effects, owing to projected landscape-scale shifts to vegetation with longer fire return intervals (see Ch. 6: Forests for a discussion on the weight of evidence regarding projections of future wildfire activity). The online version of this figure includes value ranges for numbers in the table. Due to space constraints, the ranges are not included here. </a:t>
            </a:r>
            <a:r>
              <a:rPr lang="en-US" i="1" dirty="0"/>
              <a:t>Source: adapted from EPA 2017.</a:t>
            </a:r>
            <a:r>
              <a:rPr lang="en-US" i="1" baseline="30000" dirty="0">
                <a:hlinkClick r:id="rId4"/>
              </a:rPr>
              <a:t>2</a:t>
            </a:r>
            <a:endParaRPr lang="en-US" i="1" baseline="30000" dirty="0"/>
          </a:p>
        </p:txBody>
      </p:sp>
      <p:sp>
        <p:nvSpPr>
          <p:cNvPr id="5" name="Text Placeholder 4">
            <a:extLst>
              <a:ext uri="{FF2B5EF4-FFF2-40B4-BE49-F238E27FC236}">
                <a16:creationId xmlns:a16="http://schemas.microsoft.com/office/drawing/2014/main" id="{66958F09-B0C1-4C69-92DA-200F20669D2C}"/>
              </a:ext>
            </a:extLst>
          </p:cNvPr>
          <p:cNvSpPr>
            <a:spLocks noGrp="1"/>
          </p:cNvSpPr>
          <p:nvPr>
            <p:ph type="body" sz="quarter" idx="12"/>
          </p:nvPr>
        </p:nvSpPr>
        <p:spPr/>
        <p:txBody>
          <a:bodyPr/>
          <a:lstStyle/>
          <a:p>
            <a:r>
              <a:rPr lang="en-US"/>
              <a:t>Ch. 29 | Reducing Risks Through Emissions Mitigation</a:t>
            </a:r>
          </a:p>
        </p:txBody>
      </p:sp>
    </p:spTree>
    <p:extLst>
      <p:ext uri="{BB962C8B-B14F-4D97-AF65-F5344CB8AC3E}">
        <p14:creationId xmlns:p14="http://schemas.microsoft.com/office/powerpoint/2010/main" val="25703783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3ECCC855-156E-44A5-A1FA-85FB40F22EE5}" vid="{BAD2FE7A-17F6-4DDF-B7D9-49E2372873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NCA4_Response_template</Template>
  <TotalTime>116</TotalTime>
  <Words>3247</Words>
  <Application>Microsoft Macintosh PowerPoint</Application>
  <PresentationFormat>On-screen Show (4:3)</PresentationFormat>
  <Paragraphs>145</Paragraphs>
  <Slides>13</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Fig. 29.1: Mitigation-Related Activities at State and Local Levels </vt:lpstr>
      <vt:lpstr>Table 29.1: Multisector Modeling Frameworks since NCA3</vt:lpstr>
      <vt:lpstr>Table 29.1 (cont.): Multisector Modeling Frameworks since NCA3</vt:lpstr>
      <vt:lpstr>Fig. 29.2: Projected Damages and Potential for Risk Reduction by Sector </vt:lpstr>
      <vt:lpstr>Fig. 29.3: Estimates of Direct Economic Damage from Temperature Change </vt:lpstr>
      <vt:lpstr>PowerPoint Presentation</vt:lpstr>
      <vt:lpstr>PowerPoint Presentation</vt:lpstr>
      <vt:lpstr>PowerPoint Presentation</vt:lpstr>
    </vt:vector>
  </TitlesOfParts>
  <Company>ICFI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Dzaugis, Matt</dc:creator>
  <cp:lastModifiedBy>Microsoft Office User</cp:lastModifiedBy>
  <cp:revision>23</cp:revision>
  <dcterms:created xsi:type="dcterms:W3CDTF">2018-11-14T20:42:57Z</dcterms:created>
  <dcterms:modified xsi:type="dcterms:W3CDTF">2019-09-12T17:38:44Z</dcterms:modified>
</cp:coreProperties>
</file>