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1"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623"/>
    <a:srgbClr val="3D88A8"/>
    <a:srgbClr val="6D5B97"/>
    <a:srgbClr val="102268"/>
    <a:srgbClr val="096BA3"/>
    <a:srgbClr val="0F9EFB"/>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91212"/>
  </p:normalViewPr>
  <p:slideViewPr>
    <p:cSldViewPr snapToGrid="0" snapToObjects="1" showGuides="1">
      <p:cViewPr varScale="1">
        <p:scale>
          <a:sx n="115" d="100"/>
          <a:sy n="115" d="100"/>
        </p:scale>
        <p:origin x="1896" y="18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08D7F9-0FC4-4E40-B0C1-AE87032E6E2B}" type="slidenum">
              <a:rPr lang="en-US" smtClean="0"/>
              <a:t>‹#›</a:t>
            </a:fld>
            <a:endParaRPr lang="en-US"/>
          </a:p>
        </p:txBody>
      </p:sp>
    </p:spTree>
    <p:extLst>
      <p:ext uri="{BB962C8B-B14F-4D97-AF65-F5344CB8AC3E}">
        <p14:creationId xmlns:p14="http://schemas.microsoft.com/office/powerpoint/2010/main" val="10904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9/12/19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eattle.gov/light/enviro/docs/Seattle_City_Light_Climate_Change_Vulnerability_Assessment_and_Adaptation_Plan.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a:t>
            </a:r>
            <a:r>
              <a:rPr lang="en-US" sz="1200" kern="1200" dirty="0" err="1">
                <a:solidFill>
                  <a:schemeClr val="tx1"/>
                </a:solidFill>
                <a:effectLst/>
                <a:latin typeface="+mn-lt"/>
                <a:ea typeface="+mn-ea"/>
                <a:cs typeface="+mn-cs"/>
              </a:rPr>
              <a:t>Sorte</a:t>
            </a:r>
            <a:r>
              <a:rPr lang="en-US" sz="1200" kern="1200" dirty="0">
                <a:solidFill>
                  <a:schemeClr val="tx1"/>
                </a:solidFill>
                <a:effectLst/>
                <a:latin typeface="+mn-lt"/>
                <a:ea typeface="+mn-ea"/>
                <a:cs typeface="+mn-cs"/>
              </a:rPr>
              <a:t>, B., M. Rahe, and P. Lewin, 2016: Agriculture, Food, Forestry and Fishing in the Northwest U.S: An economic overview.</a:t>
            </a:r>
            <a:r>
              <a:rPr lang="en-US" dirty="0">
                <a:effectLst/>
              </a:rPr>
              <a:t> </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243216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133: </a:t>
            </a:r>
            <a:r>
              <a:rPr lang="en-US" sz="1200" kern="1200" dirty="0">
                <a:solidFill>
                  <a:schemeClr val="tx1"/>
                </a:solidFill>
                <a:effectLst/>
                <a:latin typeface="+mn-lt"/>
                <a:ea typeface="+mn-ea"/>
                <a:cs typeface="+mn-cs"/>
              </a:rPr>
              <a:t>Raymond, C.L., 2015: Seattle City Light Climate Change Vulnerability Assessment and Adaptation Plan. Seattle City Light, Seattle, WA, 97 pp. </a:t>
            </a:r>
            <a:r>
              <a:rPr lang="en-US" sz="1200" u="sng" kern="1200" dirty="0">
                <a:solidFill>
                  <a:schemeClr val="tx1"/>
                </a:solidFill>
                <a:effectLst/>
                <a:latin typeface="+mn-lt"/>
                <a:ea typeface="+mn-ea"/>
                <a:cs typeface="+mn-cs"/>
                <a:hlinkClick r:id="rId3"/>
              </a:rPr>
              <a:t>https://www.seattle.gov/light/enviro/docs/Seattle_City_Light_Climate_Change_Vulnerability_Assessment_and_Adaptation_Plan.pdf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17</a:t>
            </a:fld>
            <a:endParaRPr lang="en-US"/>
          </a:p>
        </p:txBody>
      </p:sp>
    </p:spTree>
    <p:extLst>
      <p:ext uri="{BB962C8B-B14F-4D97-AF65-F5344CB8AC3E}">
        <p14:creationId xmlns:p14="http://schemas.microsoft.com/office/powerpoint/2010/main" val="3285969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23</a:t>
            </a:fld>
            <a:endParaRPr lang="en-US"/>
          </a:p>
        </p:txBody>
      </p:sp>
    </p:spTree>
    <p:extLst>
      <p:ext uri="{BB962C8B-B14F-4D97-AF65-F5344CB8AC3E}">
        <p14:creationId xmlns:p14="http://schemas.microsoft.com/office/powerpoint/2010/main" val="966614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103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1631" y="612116"/>
            <a:ext cx="1420426" cy="1221252"/>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dirty="0"/>
              <a:t>Key Message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Text Placeholder 8"/>
          <p:cNvSpPr>
            <a:spLocks noGrp="1"/>
          </p:cNvSpPr>
          <p:nvPr>
            <p:ph type="body" sz="quarter" idx="13" hasCustomPrompt="1"/>
          </p:nvPr>
        </p:nvSpPr>
        <p:spPr>
          <a:xfrm>
            <a:off x="628650" y="1825625"/>
            <a:ext cx="7886700" cy="447058"/>
          </a:xfrm>
        </p:spPr>
        <p:txBody>
          <a:bodyPr/>
          <a:lstStyle>
            <a:lvl1pPr marL="0" indent="0">
              <a:buNone/>
              <a:defRPr sz="2400" b="1" baseline="0">
                <a:solidFill>
                  <a:srgbClr val="385623"/>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1631" y="612116"/>
            <a:ext cx="1420426" cy="1221252"/>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1741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p:nvPr>
        </p:nvSpPr>
        <p:spPr>
          <a:xfrm>
            <a:off x="629841" y="457200"/>
            <a:ext cx="2949178" cy="1600200"/>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629841" y="2057400"/>
            <a:ext cx="2949178" cy="3811588"/>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1631" y="612116"/>
            <a:ext cx="1420426" cy="1221252"/>
          </a:xfrm>
          <a:prstGeom prst="rect">
            <a:avLst/>
          </a:prstGeom>
          <a:solidFill>
            <a:schemeClr val="accent1">
              <a:alpha val="41000"/>
            </a:schemeClr>
          </a:solidFill>
        </p:spPr>
      </p:pic>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648"/>
            <a:ext cx="784386" cy="804671"/>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Recommended chapter citation</a:t>
            </a: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prstClr val="white"/>
              </a:solidFill>
            </a:endParaRPr>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Read the full chapter</a:t>
            </a: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algn="ctr">
              <a:defRPr/>
            </a:pPr>
            <a:r>
              <a:rPr lang="en-US" sz="4000" dirty="0">
                <a:solidFill>
                  <a:prstClr val="white"/>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14304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1BE2127-7CC2-774A-88FB-31EA0CC0EB5D}"/>
              </a:ext>
            </a:extLst>
          </p:cNvPr>
          <p:cNvSpPr/>
          <p:nvPr userDrawn="1"/>
        </p:nvSpPr>
        <p:spPr>
          <a:xfrm>
            <a:off x="1858781" y="6456685"/>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id="{43EB4777-35ED-D34B-846A-89930A4D882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69" r:id="rId4"/>
    <p:sldLayoutId id="2147483675" r:id="rId5"/>
    <p:sldLayoutId id="2147483664"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creativecommons.org/licenses/by/2.0/" TargetMode="External"/><Relationship Id="rId5" Type="http://schemas.openxmlformats.org/officeDocument/2006/relationships/hyperlink" Target="https://creativecommons.org/licenses/by-nc/2.0/" TargetMode="External"/><Relationship Id="rId4" Type="http://schemas.openxmlformats.org/officeDocument/2006/relationships/hyperlink" Target="https://www.seattle.gov/light/enviro/docs/Seattle_City_Light_Climate_Change_Vulnerability_Assessment_and_Adaptation_Plan.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ribalclimate.uoregon.edu/" TargetMode="External"/><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hyperlink" Target="http://atnitribes.org/climatechange/event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doi.org/10.7930/NCA4.2018.CH24"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ext Placeholder 3"/>
          <p:cNvSpPr>
            <a:spLocks noGrp="1"/>
          </p:cNvSpPr>
          <p:nvPr>
            <p:ph type="body" sz="quarter" idx="15"/>
          </p:nvPr>
        </p:nvSpPr>
        <p:spPr/>
        <p:txBody>
          <a:bodyPr/>
          <a:lstStyle/>
          <a:p>
            <a:r>
              <a:rPr lang="en-US" dirty="0"/>
              <a:t>Chapter 24 | Northwest</a:t>
            </a:r>
          </a:p>
        </p:txBody>
      </p:sp>
    </p:spTree>
    <p:extLst>
      <p:ext uri="{BB962C8B-B14F-4D97-AF65-F5344CB8AC3E}">
        <p14:creationId xmlns:p14="http://schemas.microsoft.com/office/powerpoint/2010/main" val="256333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94B3349-E302-4043-8367-7513BCD0B4BF}"/>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rot="5400000">
            <a:off x="3500438" y="1132681"/>
            <a:ext cx="5403850" cy="4052887"/>
          </a:xfrm>
        </p:spPr>
      </p:pic>
      <p:sp>
        <p:nvSpPr>
          <p:cNvPr id="3" name="Title 2">
            <a:extLst>
              <a:ext uri="{FF2B5EF4-FFF2-40B4-BE49-F238E27FC236}">
                <a16:creationId xmlns:a16="http://schemas.microsoft.com/office/drawing/2014/main" id="{338C3C9F-6807-294A-8841-E84558BAA4AC}"/>
              </a:ext>
            </a:extLst>
          </p:cNvPr>
          <p:cNvSpPr>
            <a:spLocks noGrp="1"/>
          </p:cNvSpPr>
          <p:nvPr>
            <p:ph type="title"/>
          </p:nvPr>
        </p:nvSpPr>
        <p:spPr/>
        <p:txBody>
          <a:bodyPr/>
          <a:lstStyle/>
          <a:p>
            <a:r>
              <a:rPr lang="en-US" dirty="0"/>
              <a:t>Fig. 24.4: Supplemental Watering of Livestock During Drought</a:t>
            </a:r>
          </a:p>
        </p:txBody>
      </p:sp>
      <p:sp>
        <p:nvSpPr>
          <p:cNvPr id="4" name="Text Placeholder 3">
            <a:extLst>
              <a:ext uri="{FF2B5EF4-FFF2-40B4-BE49-F238E27FC236}">
                <a16:creationId xmlns:a16="http://schemas.microsoft.com/office/drawing/2014/main" id="{245F61CF-1D63-9B4D-B482-7B8C72D6F175}"/>
              </a:ext>
            </a:extLst>
          </p:cNvPr>
          <p:cNvSpPr>
            <a:spLocks noGrp="1"/>
          </p:cNvSpPr>
          <p:nvPr>
            <p:ph type="body" sz="half" idx="2"/>
          </p:nvPr>
        </p:nvSpPr>
        <p:spPr/>
        <p:txBody>
          <a:bodyPr/>
          <a:lstStyle/>
          <a:p>
            <a:r>
              <a:rPr lang="en-US" dirty="0"/>
              <a:t> Supplemental watering of livestock in Eastern Oregon during 2015 drought. </a:t>
            </a:r>
            <a:r>
              <a:rPr lang="en-US" i="1" dirty="0"/>
              <a:t>Photo credit: Sonia A. Hall. </a:t>
            </a:r>
          </a:p>
        </p:txBody>
      </p:sp>
      <p:sp>
        <p:nvSpPr>
          <p:cNvPr id="5" name="Text Placeholder 4">
            <a:extLst>
              <a:ext uri="{FF2B5EF4-FFF2-40B4-BE49-F238E27FC236}">
                <a16:creationId xmlns:a16="http://schemas.microsoft.com/office/drawing/2014/main" id="{014A9A57-1B62-D94F-9F75-ACA9833B0182}"/>
              </a:ext>
            </a:extLst>
          </p:cNvPr>
          <p:cNvSpPr>
            <a:spLocks noGrp="1"/>
          </p:cNvSpPr>
          <p:nvPr>
            <p:ph type="body" sz="quarter" idx="12"/>
          </p:nvPr>
        </p:nvSpPr>
        <p:spPr/>
        <p:txBody>
          <a:bodyPr/>
          <a:lstStyle/>
          <a:p>
            <a:r>
              <a:rPr lang="en-US" dirty="0"/>
              <a:t>Ch. 24 | Northwest</a:t>
            </a:r>
          </a:p>
        </p:txBody>
      </p:sp>
    </p:spTree>
    <p:extLst>
      <p:ext uri="{BB962C8B-B14F-4D97-AF65-F5344CB8AC3E}">
        <p14:creationId xmlns:p14="http://schemas.microsoft.com/office/powerpoint/2010/main" val="375320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3C559DB-B09C-4C4C-8963-F683D70EFEA7}"/>
              </a:ext>
            </a:extLst>
          </p:cNvPr>
          <p:cNvPicPr>
            <a:picLocks noGrp="1" noChangeAspect="1"/>
          </p:cNvPicPr>
          <p:nvPr>
            <p:ph sz="quarter" idx="10"/>
          </p:nvPr>
        </p:nvPicPr>
        <p:blipFill>
          <a:blip r:embed="rId2"/>
          <a:stretch>
            <a:fillRect/>
          </a:stretch>
        </p:blipFill>
        <p:spPr>
          <a:xfrm>
            <a:off x="4139596" y="1671034"/>
            <a:ext cx="4450612" cy="2832207"/>
          </a:xfrm>
        </p:spPr>
      </p:pic>
      <p:sp>
        <p:nvSpPr>
          <p:cNvPr id="3" name="Title 2">
            <a:extLst>
              <a:ext uri="{FF2B5EF4-FFF2-40B4-BE49-F238E27FC236}">
                <a16:creationId xmlns:a16="http://schemas.microsoft.com/office/drawing/2014/main" id="{CC83685D-1330-6041-8AC1-7FA663E9AE4A}"/>
              </a:ext>
            </a:extLst>
          </p:cNvPr>
          <p:cNvSpPr>
            <a:spLocks noGrp="1"/>
          </p:cNvSpPr>
          <p:nvPr>
            <p:ph type="title"/>
          </p:nvPr>
        </p:nvSpPr>
        <p:spPr/>
        <p:txBody>
          <a:bodyPr/>
          <a:lstStyle/>
          <a:p>
            <a:r>
              <a:rPr lang="en-US" dirty="0"/>
              <a:t>Fig. 24.5: Adaptive Agricultural Approaches in Practice</a:t>
            </a:r>
          </a:p>
        </p:txBody>
      </p:sp>
      <p:sp>
        <p:nvSpPr>
          <p:cNvPr id="4" name="Text Placeholder 3">
            <a:extLst>
              <a:ext uri="{FF2B5EF4-FFF2-40B4-BE49-F238E27FC236}">
                <a16:creationId xmlns:a16="http://schemas.microsoft.com/office/drawing/2014/main" id="{EA1F632A-87DA-F745-8A4E-32D2050D63CA}"/>
              </a:ext>
            </a:extLst>
          </p:cNvPr>
          <p:cNvSpPr>
            <a:spLocks noGrp="1"/>
          </p:cNvSpPr>
          <p:nvPr>
            <p:ph type="body" sz="half" idx="2"/>
          </p:nvPr>
        </p:nvSpPr>
        <p:spPr/>
        <p:txBody>
          <a:bodyPr/>
          <a:lstStyle/>
          <a:p>
            <a:r>
              <a:rPr lang="en-US" dirty="0"/>
              <a:t>A farmer in Oregon surveys his no-till field, a practice used to build climate resilience. </a:t>
            </a:r>
            <a:r>
              <a:rPr lang="en-US" i="1" dirty="0"/>
              <a:t>Photo credit: Sylvia Kantor, Washington State University Extension. </a:t>
            </a:r>
          </a:p>
        </p:txBody>
      </p:sp>
      <p:sp>
        <p:nvSpPr>
          <p:cNvPr id="5" name="Text Placeholder 4">
            <a:extLst>
              <a:ext uri="{FF2B5EF4-FFF2-40B4-BE49-F238E27FC236}">
                <a16:creationId xmlns:a16="http://schemas.microsoft.com/office/drawing/2014/main" id="{1AF243CC-3676-E245-BF26-21D5F7D3FCC0}"/>
              </a:ext>
            </a:extLst>
          </p:cNvPr>
          <p:cNvSpPr>
            <a:spLocks noGrp="1"/>
          </p:cNvSpPr>
          <p:nvPr>
            <p:ph type="body" sz="quarter" idx="12"/>
          </p:nvPr>
        </p:nvSpPr>
        <p:spPr/>
        <p:txBody>
          <a:bodyPr/>
          <a:lstStyle/>
          <a:p>
            <a:r>
              <a:rPr lang="en-US" dirty="0"/>
              <a:t>Ch. 24 | Northwest</a:t>
            </a:r>
          </a:p>
        </p:txBody>
      </p:sp>
    </p:spTree>
    <p:extLst>
      <p:ext uri="{BB962C8B-B14F-4D97-AF65-F5344CB8AC3E}">
        <p14:creationId xmlns:p14="http://schemas.microsoft.com/office/powerpoint/2010/main" val="343095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666F0F0-EB3F-9D4F-8C92-46F350EF6771}"/>
              </a:ext>
            </a:extLst>
          </p:cNvPr>
          <p:cNvPicPr>
            <a:picLocks noGrp="1" noChangeAspect="1"/>
          </p:cNvPicPr>
          <p:nvPr>
            <p:ph sz="quarter" idx="10"/>
          </p:nvPr>
        </p:nvPicPr>
        <p:blipFill>
          <a:blip r:embed="rId2"/>
          <a:stretch>
            <a:fillRect/>
          </a:stretch>
        </p:blipFill>
        <p:spPr>
          <a:xfrm>
            <a:off x="4232163" y="1593760"/>
            <a:ext cx="4288665" cy="2778572"/>
          </a:xfrm>
        </p:spPr>
      </p:pic>
      <p:sp>
        <p:nvSpPr>
          <p:cNvPr id="3" name="Title 2">
            <a:extLst>
              <a:ext uri="{FF2B5EF4-FFF2-40B4-BE49-F238E27FC236}">
                <a16:creationId xmlns:a16="http://schemas.microsoft.com/office/drawing/2014/main" id="{8C3DE922-E6C9-344B-8FC6-E33AB9AEFC33}"/>
              </a:ext>
            </a:extLst>
          </p:cNvPr>
          <p:cNvSpPr>
            <a:spLocks noGrp="1"/>
          </p:cNvSpPr>
          <p:nvPr>
            <p:ph type="title"/>
          </p:nvPr>
        </p:nvSpPr>
        <p:spPr/>
        <p:txBody>
          <a:bodyPr/>
          <a:lstStyle/>
          <a:p>
            <a:r>
              <a:rPr lang="en-US" dirty="0"/>
              <a:t>Fig. 24.6: First Salmon Ceremony of the Lummi Tribe, Washington</a:t>
            </a:r>
          </a:p>
        </p:txBody>
      </p:sp>
      <p:sp>
        <p:nvSpPr>
          <p:cNvPr id="4" name="Text Placeholder 3">
            <a:extLst>
              <a:ext uri="{FF2B5EF4-FFF2-40B4-BE49-F238E27FC236}">
                <a16:creationId xmlns:a16="http://schemas.microsoft.com/office/drawing/2014/main" id="{4632FCC7-F07F-5D40-B1A0-76453D33CD9F}"/>
              </a:ext>
            </a:extLst>
          </p:cNvPr>
          <p:cNvSpPr>
            <a:spLocks noGrp="1"/>
          </p:cNvSpPr>
          <p:nvPr>
            <p:ph type="body" sz="half" idx="2"/>
          </p:nvPr>
        </p:nvSpPr>
        <p:spPr/>
        <p:txBody>
          <a:bodyPr/>
          <a:lstStyle/>
          <a:p>
            <a:r>
              <a:rPr lang="en-US" dirty="0"/>
              <a:t>First Salmon ceremony of the Lummi Tribe, Washington. Tribes in the Northwest typically honor the first salmon caught in the season through Tribal ceremonies. </a:t>
            </a:r>
            <a:r>
              <a:rPr lang="en-US" i="1" dirty="0"/>
              <a:t>Photo credit: Northwest Indian Fisheries Commission (</a:t>
            </a:r>
            <a:r>
              <a:rPr lang="en-US" i="1" dirty="0">
                <a:hlinkClick r:id="rId3"/>
              </a:rPr>
              <a:t>CC BY 3.0</a:t>
            </a:r>
            <a:r>
              <a:rPr lang="en-US" i="1" dirty="0"/>
              <a:t>). </a:t>
            </a:r>
          </a:p>
        </p:txBody>
      </p:sp>
      <p:sp>
        <p:nvSpPr>
          <p:cNvPr id="5" name="Text Placeholder 4">
            <a:extLst>
              <a:ext uri="{FF2B5EF4-FFF2-40B4-BE49-F238E27FC236}">
                <a16:creationId xmlns:a16="http://schemas.microsoft.com/office/drawing/2014/main" id="{76281AA8-53CE-C749-AB12-B25F5442C60C}"/>
              </a:ext>
            </a:extLst>
          </p:cNvPr>
          <p:cNvSpPr>
            <a:spLocks noGrp="1"/>
          </p:cNvSpPr>
          <p:nvPr>
            <p:ph type="body" sz="quarter" idx="12"/>
          </p:nvPr>
        </p:nvSpPr>
        <p:spPr/>
        <p:txBody>
          <a:bodyPr/>
          <a:lstStyle/>
          <a:p>
            <a:r>
              <a:rPr lang="en-US" dirty="0"/>
              <a:t>Ch. 24 | Northwest</a:t>
            </a:r>
          </a:p>
        </p:txBody>
      </p:sp>
    </p:spTree>
    <p:extLst>
      <p:ext uri="{BB962C8B-B14F-4D97-AF65-F5344CB8AC3E}">
        <p14:creationId xmlns:p14="http://schemas.microsoft.com/office/powerpoint/2010/main" val="155413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3888BBA-65AC-1A4A-ADEA-A4D0B43B1B47}"/>
              </a:ext>
            </a:extLst>
          </p:cNvPr>
          <p:cNvPicPr>
            <a:picLocks noGrp="1" noChangeAspect="1"/>
          </p:cNvPicPr>
          <p:nvPr>
            <p:ph sz="quarter" idx="10"/>
          </p:nvPr>
        </p:nvPicPr>
        <p:blipFill>
          <a:blip r:embed="rId2"/>
          <a:stretch>
            <a:fillRect/>
          </a:stretch>
        </p:blipFill>
        <p:spPr>
          <a:xfrm>
            <a:off x="4089489" y="1761186"/>
            <a:ext cx="4556103" cy="3037402"/>
          </a:xfrm>
        </p:spPr>
      </p:pic>
      <p:sp>
        <p:nvSpPr>
          <p:cNvPr id="3" name="Title 2">
            <a:extLst>
              <a:ext uri="{FF2B5EF4-FFF2-40B4-BE49-F238E27FC236}">
                <a16:creationId xmlns:a16="http://schemas.microsoft.com/office/drawing/2014/main" id="{5FD6E2C9-A634-104D-B4F0-8D0D92ED205D}"/>
              </a:ext>
            </a:extLst>
          </p:cNvPr>
          <p:cNvSpPr>
            <a:spLocks noGrp="1"/>
          </p:cNvSpPr>
          <p:nvPr>
            <p:ph type="title"/>
          </p:nvPr>
        </p:nvSpPr>
        <p:spPr/>
        <p:txBody>
          <a:bodyPr/>
          <a:lstStyle/>
          <a:p>
            <a:r>
              <a:rPr lang="en-US" dirty="0"/>
              <a:t>Fig. 24.7: Razor Clamming in Washington State</a:t>
            </a:r>
          </a:p>
        </p:txBody>
      </p:sp>
      <p:sp>
        <p:nvSpPr>
          <p:cNvPr id="4" name="Text Placeholder 3">
            <a:extLst>
              <a:ext uri="{FF2B5EF4-FFF2-40B4-BE49-F238E27FC236}">
                <a16:creationId xmlns:a16="http://schemas.microsoft.com/office/drawing/2014/main" id="{086DA251-53A1-6D41-A278-160CA0277961}"/>
              </a:ext>
            </a:extLst>
          </p:cNvPr>
          <p:cNvSpPr>
            <a:spLocks noGrp="1"/>
          </p:cNvSpPr>
          <p:nvPr>
            <p:ph type="body" sz="half" idx="2"/>
          </p:nvPr>
        </p:nvSpPr>
        <p:spPr/>
        <p:txBody>
          <a:bodyPr/>
          <a:lstStyle/>
          <a:p>
            <a:r>
              <a:rPr lang="en-US" dirty="0"/>
              <a:t>Razor clamming draws crowds on the coast of Washington State. This popular recreation activity is expected to decline due to ocean acidification, harmful algal blooms, warmer temperatures, and habitat degradation. </a:t>
            </a:r>
            <a:r>
              <a:rPr lang="en-US" i="1" dirty="0"/>
              <a:t>Photo credit: NOAA, courtesy of Vera Trainer. </a:t>
            </a:r>
          </a:p>
        </p:txBody>
      </p:sp>
      <p:sp>
        <p:nvSpPr>
          <p:cNvPr id="5" name="Text Placeholder 4">
            <a:extLst>
              <a:ext uri="{FF2B5EF4-FFF2-40B4-BE49-F238E27FC236}">
                <a16:creationId xmlns:a16="http://schemas.microsoft.com/office/drawing/2014/main" id="{B0924FBF-B59D-BA4C-9A1A-7E1869289F6E}"/>
              </a:ext>
            </a:extLst>
          </p:cNvPr>
          <p:cNvSpPr>
            <a:spLocks noGrp="1"/>
          </p:cNvSpPr>
          <p:nvPr>
            <p:ph type="body" sz="quarter" idx="12"/>
          </p:nvPr>
        </p:nvSpPr>
        <p:spPr/>
        <p:txBody>
          <a:bodyPr/>
          <a:lstStyle/>
          <a:p>
            <a:r>
              <a:rPr lang="en-US" dirty="0"/>
              <a:t>Ch. 24 | Northwest</a:t>
            </a:r>
          </a:p>
        </p:txBody>
      </p:sp>
    </p:spTree>
    <p:extLst>
      <p:ext uri="{BB962C8B-B14F-4D97-AF65-F5344CB8AC3E}">
        <p14:creationId xmlns:p14="http://schemas.microsoft.com/office/powerpoint/2010/main" val="381451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668544E-350E-7D44-A0CB-DFBAE685850E}"/>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422670"/>
            <a:ext cx="4629150" cy="3472909"/>
          </a:xfrm>
        </p:spPr>
      </p:pic>
      <p:sp>
        <p:nvSpPr>
          <p:cNvPr id="3" name="Title 2">
            <a:extLst>
              <a:ext uri="{FF2B5EF4-FFF2-40B4-BE49-F238E27FC236}">
                <a16:creationId xmlns:a16="http://schemas.microsoft.com/office/drawing/2014/main" id="{2DE4C0C7-B00A-CD45-93B1-49B115F26C81}"/>
              </a:ext>
            </a:extLst>
          </p:cNvPr>
          <p:cNvSpPr>
            <a:spLocks noGrp="1"/>
          </p:cNvSpPr>
          <p:nvPr>
            <p:ph type="title"/>
          </p:nvPr>
        </p:nvSpPr>
        <p:spPr/>
        <p:txBody>
          <a:bodyPr/>
          <a:lstStyle/>
          <a:p>
            <a:r>
              <a:rPr lang="en-US" dirty="0"/>
              <a:t>Fig. 24.8: Wildfires Affect Outdoor Recreation</a:t>
            </a:r>
          </a:p>
        </p:txBody>
      </p:sp>
      <p:sp>
        <p:nvSpPr>
          <p:cNvPr id="4" name="Text Placeholder 3">
            <a:extLst>
              <a:ext uri="{FF2B5EF4-FFF2-40B4-BE49-F238E27FC236}">
                <a16:creationId xmlns:a16="http://schemas.microsoft.com/office/drawing/2014/main" id="{E0220470-5212-4949-AAC4-C948F7FB86CC}"/>
              </a:ext>
            </a:extLst>
          </p:cNvPr>
          <p:cNvSpPr>
            <a:spLocks noGrp="1"/>
          </p:cNvSpPr>
          <p:nvPr>
            <p:ph type="body" sz="half" idx="2"/>
          </p:nvPr>
        </p:nvSpPr>
        <p:spPr/>
        <p:txBody>
          <a:bodyPr/>
          <a:lstStyle/>
          <a:p>
            <a:r>
              <a:rPr lang="en-US" dirty="0"/>
              <a:t>Wildfires impact outdoor wilderness activities and recreation. Reduced air quality and closed trails and camping grounds are projected to increase as wildfire occurrences increase. </a:t>
            </a:r>
            <a:r>
              <a:rPr lang="en-US" i="1" dirty="0"/>
              <a:t>Photo credit: Charles </a:t>
            </a:r>
            <a:r>
              <a:rPr lang="en-US" i="1" dirty="0" err="1"/>
              <a:t>Luce</a:t>
            </a:r>
            <a:r>
              <a:rPr lang="en-US" i="1" dirty="0"/>
              <a:t>. </a:t>
            </a:r>
          </a:p>
        </p:txBody>
      </p:sp>
      <p:sp>
        <p:nvSpPr>
          <p:cNvPr id="5" name="Text Placeholder 4">
            <a:extLst>
              <a:ext uri="{FF2B5EF4-FFF2-40B4-BE49-F238E27FC236}">
                <a16:creationId xmlns:a16="http://schemas.microsoft.com/office/drawing/2014/main" id="{AADE85E6-1EE6-AB4B-81FE-96A584CB2B75}"/>
              </a:ext>
            </a:extLst>
          </p:cNvPr>
          <p:cNvSpPr>
            <a:spLocks noGrp="1"/>
          </p:cNvSpPr>
          <p:nvPr>
            <p:ph type="body" sz="quarter" idx="12"/>
          </p:nvPr>
        </p:nvSpPr>
        <p:spPr/>
        <p:txBody>
          <a:bodyPr/>
          <a:lstStyle/>
          <a:p>
            <a:r>
              <a:rPr lang="en-US" dirty="0"/>
              <a:t>Ch. 24 | Northwest</a:t>
            </a:r>
          </a:p>
        </p:txBody>
      </p:sp>
    </p:spTree>
    <p:extLst>
      <p:ext uri="{BB962C8B-B14F-4D97-AF65-F5344CB8AC3E}">
        <p14:creationId xmlns:p14="http://schemas.microsoft.com/office/powerpoint/2010/main" val="1061076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4175E9D-8142-5343-9E5C-EE94E675AEA7}"/>
              </a:ext>
            </a:extLst>
          </p:cNvPr>
          <p:cNvPicPr>
            <a:picLocks noGrp="1" noChangeAspect="1"/>
          </p:cNvPicPr>
          <p:nvPr>
            <p:ph sz="quarter" idx="10"/>
          </p:nvPr>
        </p:nvPicPr>
        <p:blipFill>
          <a:blip r:embed="rId2"/>
          <a:stretch>
            <a:fillRect/>
          </a:stretch>
        </p:blipFill>
        <p:spPr>
          <a:xfrm>
            <a:off x="4104246" y="1609858"/>
            <a:ext cx="4209627" cy="2756079"/>
          </a:xfrm>
        </p:spPr>
      </p:pic>
      <p:sp>
        <p:nvSpPr>
          <p:cNvPr id="3" name="Title 2">
            <a:extLst>
              <a:ext uri="{FF2B5EF4-FFF2-40B4-BE49-F238E27FC236}">
                <a16:creationId xmlns:a16="http://schemas.microsoft.com/office/drawing/2014/main" id="{773D30C9-4F9A-B846-BD53-C251805B1775}"/>
              </a:ext>
            </a:extLst>
          </p:cNvPr>
          <p:cNvSpPr>
            <a:spLocks noGrp="1"/>
          </p:cNvSpPr>
          <p:nvPr>
            <p:ph type="title"/>
          </p:nvPr>
        </p:nvSpPr>
        <p:spPr/>
        <p:txBody>
          <a:bodyPr/>
          <a:lstStyle/>
          <a:p>
            <a:r>
              <a:rPr lang="en-US" dirty="0"/>
              <a:t>Fig. 24.9: Pacific Salmon and the Identity and Culture of Northwest Tribes </a:t>
            </a:r>
          </a:p>
        </p:txBody>
      </p:sp>
      <p:sp>
        <p:nvSpPr>
          <p:cNvPr id="4" name="Text Placeholder 3">
            <a:extLst>
              <a:ext uri="{FF2B5EF4-FFF2-40B4-BE49-F238E27FC236}">
                <a16:creationId xmlns:a16="http://schemas.microsoft.com/office/drawing/2014/main" id="{8C67B41C-9470-A249-AFCF-E037142C8DF3}"/>
              </a:ext>
            </a:extLst>
          </p:cNvPr>
          <p:cNvSpPr>
            <a:spLocks noGrp="1"/>
          </p:cNvSpPr>
          <p:nvPr>
            <p:ph type="body" sz="half" idx="2"/>
          </p:nvPr>
        </p:nvSpPr>
        <p:spPr/>
        <p:txBody>
          <a:bodyPr>
            <a:normAutofit fontScale="92500" lnSpcReduction="20000"/>
          </a:bodyPr>
          <a:lstStyle/>
          <a:p>
            <a:r>
              <a:rPr lang="en-US" dirty="0"/>
              <a:t>Pacific salmon are essential to most Northwest Tribes’ identity and culture. Typically, the first salmon caught is displayed, cleaned, and cooked for the community to share. The skeleton is returned to the water to show respect to the salmon. This photo shows the First Salmon ceremony of the Puyallup Tribe. Pacific salmon—a keystone species in the Northwest—are at risk because of climate change. Economic, social, and cultural values are also at risk if salmon populations continue to decline. Recreational salmon fishing contributes to the quality of life and well-being for many Northwest residents. </a:t>
            </a:r>
            <a:r>
              <a:rPr lang="en-US" i="1" dirty="0"/>
              <a:t>Photo credit: Matt Nagle, Puyallup Tribal News. </a:t>
            </a:r>
          </a:p>
        </p:txBody>
      </p:sp>
      <p:sp>
        <p:nvSpPr>
          <p:cNvPr id="5" name="Text Placeholder 4">
            <a:extLst>
              <a:ext uri="{FF2B5EF4-FFF2-40B4-BE49-F238E27FC236}">
                <a16:creationId xmlns:a16="http://schemas.microsoft.com/office/drawing/2014/main" id="{CB4FD412-195A-5248-A112-EBA3F20FF7B5}"/>
              </a:ext>
            </a:extLst>
          </p:cNvPr>
          <p:cNvSpPr>
            <a:spLocks noGrp="1"/>
          </p:cNvSpPr>
          <p:nvPr>
            <p:ph type="body" sz="quarter" idx="12"/>
          </p:nvPr>
        </p:nvSpPr>
        <p:spPr/>
        <p:txBody>
          <a:bodyPr/>
          <a:lstStyle/>
          <a:p>
            <a:r>
              <a:rPr lang="en-US" dirty="0"/>
              <a:t>Ch. 24 | Northwest</a:t>
            </a:r>
          </a:p>
        </p:txBody>
      </p:sp>
    </p:spTree>
    <p:extLst>
      <p:ext uri="{BB962C8B-B14F-4D97-AF65-F5344CB8AC3E}">
        <p14:creationId xmlns:p14="http://schemas.microsoft.com/office/powerpoint/2010/main" val="2228062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605B86E-CAE9-954C-882E-FA8167B8922E}"/>
              </a:ext>
            </a:extLst>
          </p:cNvPr>
          <p:cNvPicPr>
            <a:picLocks noGrp="1" noChangeAspect="1"/>
          </p:cNvPicPr>
          <p:nvPr>
            <p:ph sz="quarter" idx="10"/>
          </p:nvPr>
        </p:nvPicPr>
        <p:blipFill>
          <a:blip r:embed="rId2"/>
          <a:stretch>
            <a:fillRect/>
          </a:stretch>
        </p:blipFill>
        <p:spPr>
          <a:xfrm>
            <a:off x="3896148" y="1493950"/>
            <a:ext cx="4857216" cy="2890636"/>
          </a:xfrm>
        </p:spPr>
      </p:pic>
      <p:sp>
        <p:nvSpPr>
          <p:cNvPr id="3" name="Title 2">
            <a:extLst>
              <a:ext uri="{FF2B5EF4-FFF2-40B4-BE49-F238E27FC236}">
                <a16:creationId xmlns:a16="http://schemas.microsoft.com/office/drawing/2014/main" id="{D81F2AF7-7C2E-A44E-B8B0-781E76EA9D79}"/>
              </a:ext>
            </a:extLst>
          </p:cNvPr>
          <p:cNvSpPr>
            <a:spLocks noGrp="1"/>
          </p:cNvSpPr>
          <p:nvPr>
            <p:ph type="title"/>
          </p:nvPr>
        </p:nvSpPr>
        <p:spPr/>
        <p:txBody>
          <a:bodyPr/>
          <a:lstStyle/>
          <a:p>
            <a:r>
              <a:rPr lang="en-US" dirty="0"/>
              <a:t>Fig. 24.10: Coastal Flooding in the Quinault Indian Nation</a:t>
            </a:r>
          </a:p>
        </p:txBody>
      </p:sp>
      <p:sp>
        <p:nvSpPr>
          <p:cNvPr id="4" name="Text Placeholder 3">
            <a:extLst>
              <a:ext uri="{FF2B5EF4-FFF2-40B4-BE49-F238E27FC236}">
                <a16:creationId xmlns:a16="http://schemas.microsoft.com/office/drawing/2014/main" id="{8360966D-A534-924D-AA86-BE4179DCB888}"/>
              </a:ext>
            </a:extLst>
          </p:cNvPr>
          <p:cNvSpPr>
            <a:spLocks noGrp="1"/>
          </p:cNvSpPr>
          <p:nvPr>
            <p:ph type="body" sz="half" idx="2"/>
          </p:nvPr>
        </p:nvSpPr>
        <p:spPr/>
        <p:txBody>
          <a:bodyPr/>
          <a:lstStyle/>
          <a:p>
            <a:r>
              <a:rPr lang="en-US" dirty="0"/>
              <a:t>Coastal floodwaters inundated the Quinault Indian Nation’s lower village of </a:t>
            </a:r>
            <a:r>
              <a:rPr lang="en-US" dirty="0" err="1"/>
              <a:t>Taholah</a:t>
            </a:r>
            <a:r>
              <a:rPr lang="en-US" dirty="0"/>
              <a:t> in March 2014. This event, and continuing concerns about future climate change, prompted the village to begin relocation to higher ground. </a:t>
            </a:r>
            <a:r>
              <a:rPr lang="en-US" i="1" dirty="0"/>
              <a:t>Photo credit: Michael Cardwell. </a:t>
            </a:r>
          </a:p>
        </p:txBody>
      </p:sp>
      <p:sp>
        <p:nvSpPr>
          <p:cNvPr id="5" name="Text Placeholder 4">
            <a:extLst>
              <a:ext uri="{FF2B5EF4-FFF2-40B4-BE49-F238E27FC236}">
                <a16:creationId xmlns:a16="http://schemas.microsoft.com/office/drawing/2014/main" id="{440A73B6-C372-624E-8009-BEE19B3F54B9}"/>
              </a:ext>
            </a:extLst>
          </p:cNvPr>
          <p:cNvSpPr>
            <a:spLocks noGrp="1"/>
          </p:cNvSpPr>
          <p:nvPr>
            <p:ph type="body" sz="quarter" idx="12"/>
          </p:nvPr>
        </p:nvSpPr>
        <p:spPr/>
        <p:txBody>
          <a:bodyPr/>
          <a:lstStyle/>
          <a:p>
            <a:r>
              <a:rPr lang="en-US" dirty="0"/>
              <a:t>Ch. 24 | Northwest</a:t>
            </a:r>
          </a:p>
        </p:txBody>
      </p:sp>
    </p:spTree>
    <p:extLst>
      <p:ext uri="{BB962C8B-B14F-4D97-AF65-F5344CB8AC3E}">
        <p14:creationId xmlns:p14="http://schemas.microsoft.com/office/powerpoint/2010/main" val="292336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FA6FD14-F4CE-2447-B97F-3FB3F956AD52}"/>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1601449"/>
            <a:ext cx="4629150" cy="3115352"/>
          </a:xfrm>
        </p:spPr>
      </p:pic>
      <p:sp>
        <p:nvSpPr>
          <p:cNvPr id="3" name="Title 2">
            <a:extLst>
              <a:ext uri="{FF2B5EF4-FFF2-40B4-BE49-F238E27FC236}">
                <a16:creationId xmlns:a16="http://schemas.microsoft.com/office/drawing/2014/main" id="{ADFF8941-F3EE-3E4B-8785-4C6AF1118D2D}"/>
              </a:ext>
            </a:extLst>
          </p:cNvPr>
          <p:cNvSpPr>
            <a:spLocks noGrp="1"/>
          </p:cNvSpPr>
          <p:nvPr>
            <p:ph type="title"/>
          </p:nvPr>
        </p:nvSpPr>
        <p:spPr/>
        <p:txBody>
          <a:bodyPr/>
          <a:lstStyle/>
          <a:p>
            <a:r>
              <a:rPr lang="en-US" dirty="0"/>
              <a:t>Fig. 24.11: Multiple Climate Stressors Affect Vulnerable Infrastructure</a:t>
            </a:r>
          </a:p>
        </p:txBody>
      </p:sp>
      <p:sp>
        <p:nvSpPr>
          <p:cNvPr id="4" name="Text Placeholder 3">
            <a:extLst>
              <a:ext uri="{FF2B5EF4-FFF2-40B4-BE49-F238E27FC236}">
                <a16:creationId xmlns:a16="http://schemas.microsoft.com/office/drawing/2014/main" id="{7EDDF950-4AB9-544D-BECE-40384BAD52D0}"/>
              </a:ext>
            </a:extLst>
          </p:cNvPr>
          <p:cNvSpPr>
            <a:spLocks noGrp="1"/>
          </p:cNvSpPr>
          <p:nvPr>
            <p:ph type="body" sz="half" idx="2"/>
          </p:nvPr>
        </p:nvSpPr>
        <p:spPr/>
        <p:txBody>
          <a:bodyPr>
            <a:normAutofit/>
          </a:bodyPr>
          <a:lstStyle/>
          <a:p>
            <a:r>
              <a:rPr lang="en-US" sz="1200" dirty="0"/>
              <a:t>Extreme events such as floods, heat waves, wildfires, landslides, and drought play an important role in the vulnerability of infrastructure. The figure, from Seattle City Light's Vulnerability Plan,</a:t>
            </a:r>
            <a:r>
              <a:rPr lang="en-US" sz="1200" baseline="30000" dirty="0">
                <a:hlinkClick r:id="rId4"/>
              </a:rPr>
              <a:t>133</a:t>
            </a:r>
            <a:r>
              <a:rPr lang="en-US" sz="1200" dirty="0"/>
              <a:t> illustrates how the utility’s assets, operations, and management goals are affected by a broad range of climate impacts and extreme events. Adaptation strategies to increase the resilience of the energy system must focus on multiple potential risks as well as environmental considerations. </a:t>
            </a:r>
            <a:r>
              <a:rPr lang="en-US" sz="1200" i="1" dirty="0"/>
              <a:t>Source: adapted from Raymond 2015.</a:t>
            </a:r>
            <a:r>
              <a:rPr lang="en-US" sz="1200" i="1" baseline="30000" dirty="0">
                <a:hlinkClick r:id="rId4"/>
              </a:rPr>
              <a:t>133</a:t>
            </a:r>
            <a:r>
              <a:rPr lang="en-US" sz="1200" i="1" dirty="0"/>
              <a:t> Photo credits (from left to right): Emmet Anderson (Flickr, </a:t>
            </a:r>
            <a:r>
              <a:rPr lang="en-US" sz="1200" i="1" u="sng" dirty="0">
                <a:hlinkClick r:id="rId5"/>
              </a:rPr>
              <a:t>CC BY-NC 2.0</a:t>
            </a:r>
            <a:r>
              <a:rPr lang="en-US" sz="1200" i="1" dirty="0"/>
              <a:t>), Justin Miller (Flickr, </a:t>
            </a:r>
            <a:r>
              <a:rPr lang="en-US" sz="1200" i="1" u="sng" dirty="0">
                <a:hlinkClick r:id="rId5"/>
              </a:rPr>
              <a:t>CC BY-NC 2.0</a:t>
            </a:r>
            <a:r>
              <a:rPr lang="en-US" sz="1200" i="1" dirty="0"/>
              <a:t>), photojojo3 (Flickr, </a:t>
            </a:r>
            <a:r>
              <a:rPr lang="en-US" sz="1200" i="1" u="sng" dirty="0">
                <a:hlinkClick r:id="rId6"/>
              </a:rPr>
              <a:t>CC BY 2.0</a:t>
            </a:r>
            <a:r>
              <a:rPr lang="en-US" sz="1200" i="1" dirty="0"/>
              <a:t>), U.S. Department of Energy, Rick </a:t>
            </a:r>
            <a:r>
              <a:rPr lang="en-US" sz="1200" i="1" dirty="0" err="1"/>
              <a:t>Swart</a:t>
            </a:r>
            <a:r>
              <a:rPr lang="en-US" sz="1200" i="1" dirty="0"/>
              <a:t>, Oregon Department of Fish &amp; Wildlife.</a:t>
            </a:r>
          </a:p>
        </p:txBody>
      </p:sp>
      <p:sp>
        <p:nvSpPr>
          <p:cNvPr id="5" name="Text Placeholder 4">
            <a:extLst>
              <a:ext uri="{FF2B5EF4-FFF2-40B4-BE49-F238E27FC236}">
                <a16:creationId xmlns:a16="http://schemas.microsoft.com/office/drawing/2014/main" id="{DC7F33C5-82D6-FD41-8545-432A1A4319C5}"/>
              </a:ext>
            </a:extLst>
          </p:cNvPr>
          <p:cNvSpPr>
            <a:spLocks noGrp="1"/>
          </p:cNvSpPr>
          <p:nvPr>
            <p:ph type="body" sz="quarter" idx="12"/>
          </p:nvPr>
        </p:nvSpPr>
        <p:spPr/>
        <p:txBody>
          <a:bodyPr/>
          <a:lstStyle/>
          <a:p>
            <a:r>
              <a:rPr lang="en-US" dirty="0"/>
              <a:t>Ch. 24 | Northwest</a:t>
            </a:r>
          </a:p>
        </p:txBody>
      </p:sp>
    </p:spTree>
    <p:extLst>
      <p:ext uri="{BB962C8B-B14F-4D97-AF65-F5344CB8AC3E}">
        <p14:creationId xmlns:p14="http://schemas.microsoft.com/office/powerpoint/2010/main" val="21588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041071B-8411-3647-8C5C-87989241DB33}"/>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551512"/>
            <a:ext cx="4629150" cy="3215225"/>
          </a:xfrm>
        </p:spPr>
      </p:pic>
      <p:sp>
        <p:nvSpPr>
          <p:cNvPr id="3" name="Title 2">
            <a:extLst>
              <a:ext uri="{FF2B5EF4-FFF2-40B4-BE49-F238E27FC236}">
                <a16:creationId xmlns:a16="http://schemas.microsoft.com/office/drawing/2014/main" id="{1F4EF6F5-52F2-124D-8B3E-83540A6A2363}"/>
              </a:ext>
            </a:extLst>
          </p:cNvPr>
          <p:cNvSpPr>
            <a:spLocks noGrp="1"/>
          </p:cNvSpPr>
          <p:nvPr>
            <p:ph type="title"/>
          </p:nvPr>
        </p:nvSpPr>
        <p:spPr/>
        <p:txBody>
          <a:bodyPr/>
          <a:lstStyle/>
          <a:p>
            <a:r>
              <a:rPr lang="en-US" dirty="0"/>
              <a:t>Fig. 24.12: Single-Source Water Systems in Washington</a:t>
            </a:r>
          </a:p>
        </p:txBody>
      </p:sp>
      <p:sp>
        <p:nvSpPr>
          <p:cNvPr id="4" name="Text Placeholder 3">
            <a:extLst>
              <a:ext uri="{FF2B5EF4-FFF2-40B4-BE49-F238E27FC236}">
                <a16:creationId xmlns:a16="http://schemas.microsoft.com/office/drawing/2014/main" id="{0C31E97B-EEAC-484F-8EF6-DCC16C4800E6}"/>
              </a:ext>
            </a:extLst>
          </p:cNvPr>
          <p:cNvSpPr>
            <a:spLocks noGrp="1"/>
          </p:cNvSpPr>
          <p:nvPr>
            <p:ph type="body" sz="half" idx="2"/>
          </p:nvPr>
        </p:nvSpPr>
        <p:spPr/>
        <p:txBody>
          <a:bodyPr>
            <a:normAutofit/>
          </a:bodyPr>
          <a:lstStyle/>
          <a:p>
            <a:r>
              <a:rPr lang="en-US" sz="1200" dirty="0"/>
              <a:t>The map shows public water systems in Washington that are single source, meaning they lack a backup supply, and service at least 25 people per day or have 15 or more connections. Smaller public water systems exist but are not shown. For operators of single source systems, it will likely be particularly difficult to deal with climate-related disruptions such as flooding, drought, and salt water intrusion. Approximate well depth is indicated by color; shallower wells (less than 100 feet in blue and orange) are projected to be more vulnerable to impacts, although aquifer type also influences vulnerability. Although similar impacts will likely occur in Oregon and Idaho, the data are not readily available to assess at a statewide level. </a:t>
            </a:r>
            <a:r>
              <a:rPr lang="en-US" sz="1200" i="1" dirty="0"/>
              <a:t>Source: Washington Department of Health. </a:t>
            </a:r>
          </a:p>
        </p:txBody>
      </p:sp>
      <p:sp>
        <p:nvSpPr>
          <p:cNvPr id="5" name="Text Placeholder 4">
            <a:extLst>
              <a:ext uri="{FF2B5EF4-FFF2-40B4-BE49-F238E27FC236}">
                <a16:creationId xmlns:a16="http://schemas.microsoft.com/office/drawing/2014/main" id="{046A3390-6A22-4D4A-93DB-81B0BE269CAE}"/>
              </a:ext>
            </a:extLst>
          </p:cNvPr>
          <p:cNvSpPr>
            <a:spLocks noGrp="1"/>
          </p:cNvSpPr>
          <p:nvPr>
            <p:ph type="body" sz="quarter" idx="12"/>
          </p:nvPr>
        </p:nvSpPr>
        <p:spPr/>
        <p:txBody>
          <a:bodyPr/>
          <a:lstStyle/>
          <a:p>
            <a:r>
              <a:rPr lang="en-US" dirty="0"/>
              <a:t>Ch. 24 | Northwest</a:t>
            </a:r>
          </a:p>
        </p:txBody>
      </p:sp>
    </p:spTree>
    <p:extLst>
      <p:ext uri="{BB962C8B-B14F-4D97-AF65-F5344CB8AC3E}">
        <p14:creationId xmlns:p14="http://schemas.microsoft.com/office/powerpoint/2010/main" val="669398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872A014-AA48-D146-881F-1C85F1259111}"/>
              </a:ext>
            </a:extLst>
          </p:cNvPr>
          <p:cNvPicPr>
            <a:picLocks noGrp="1" noChangeAspect="1"/>
          </p:cNvPicPr>
          <p:nvPr>
            <p:ph sz="quarter" idx="10"/>
          </p:nvPr>
        </p:nvPicPr>
        <p:blipFill>
          <a:blip r:embed="rId2"/>
          <a:stretch>
            <a:fillRect/>
          </a:stretch>
        </p:blipFill>
        <p:spPr>
          <a:xfrm>
            <a:off x="4043966" y="1598000"/>
            <a:ext cx="4457276" cy="2496900"/>
          </a:xfrm>
        </p:spPr>
      </p:pic>
      <p:sp>
        <p:nvSpPr>
          <p:cNvPr id="3" name="Title 2">
            <a:extLst>
              <a:ext uri="{FF2B5EF4-FFF2-40B4-BE49-F238E27FC236}">
                <a16:creationId xmlns:a16="http://schemas.microsoft.com/office/drawing/2014/main" id="{7DC01B7A-B895-5B40-B11B-48C2EE6C8222}"/>
              </a:ext>
            </a:extLst>
          </p:cNvPr>
          <p:cNvSpPr>
            <a:spLocks noGrp="1"/>
          </p:cNvSpPr>
          <p:nvPr>
            <p:ph type="title"/>
          </p:nvPr>
        </p:nvSpPr>
        <p:spPr/>
        <p:txBody>
          <a:bodyPr/>
          <a:lstStyle/>
          <a:p>
            <a:r>
              <a:rPr lang="en-US" dirty="0"/>
              <a:t>Fig. 24.13: Healthcare Partnerships that Increase Resilience</a:t>
            </a:r>
          </a:p>
        </p:txBody>
      </p:sp>
      <p:sp>
        <p:nvSpPr>
          <p:cNvPr id="4" name="Text Placeholder 3">
            <a:extLst>
              <a:ext uri="{FF2B5EF4-FFF2-40B4-BE49-F238E27FC236}">
                <a16:creationId xmlns:a16="http://schemas.microsoft.com/office/drawing/2014/main" id="{40DEA2B0-8367-A246-B592-B243F5E7DA80}"/>
              </a:ext>
            </a:extLst>
          </p:cNvPr>
          <p:cNvSpPr>
            <a:spLocks noGrp="1"/>
          </p:cNvSpPr>
          <p:nvPr>
            <p:ph type="body" sz="half" idx="2"/>
          </p:nvPr>
        </p:nvSpPr>
        <p:spPr/>
        <p:txBody>
          <a:bodyPr/>
          <a:lstStyle/>
          <a:p>
            <a:r>
              <a:rPr lang="en-US" dirty="0"/>
              <a:t>Participants at the 2014 Leaders Self-Care Workshop. </a:t>
            </a:r>
            <a:r>
              <a:rPr lang="en-US" i="1" dirty="0"/>
              <a:t>Photo Credit: The Resource Innovation Group/International Transformational Resilience Coalition. </a:t>
            </a:r>
          </a:p>
        </p:txBody>
      </p:sp>
      <p:sp>
        <p:nvSpPr>
          <p:cNvPr id="5" name="Text Placeholder 4">
            <a:extLst>
              <a:ext uri="{FF2B5EF4-FFF2-40B4-BE49-F238E27FC236}">
                <a16:creationId xmlns:a16="http://schemas.microsoft.com/office/drawing/2014/main" id="{7F7D6265-B0A8-8747-A33C-E82A1C304806}"/>
              </a:ext>
            </a:extLst>
          </p:cNvPr>
          <p:cNvSpPr>
            <a:spLocks noGrp="1"/>
          </p:cNvSpPr>
          <p:nvPr>
            <p:ph type="body" sz="quarter" idx="12"/>
          </p:nvPr>
        </p:nvSpPr>
        <p:spPr/>
        <p:txBody>
          <a:bodyPr/>
          <a:lstStyle/>
          <a:p>
            <a:r>
              <a:rPr lang="en-US" dirty="0"/>
              <a:t>Ch. 24 | Northwest</a:t>
            </a:r>
          </a:p>
        </p:txBody>
      </p:sp>
    </p:spTree>
    <p:extLst>
      <p:ext uri="{BB962C8B-B14F-4D97-AF65-F5344CB8AC3E}">
        <p14:creationId xmlns:p14="http://schemas.microsoft.com/office/powerpoint/2010/main" val="330198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FAA78B-463E-D24E-8DF8-806492291AD6}"/>
              </a:ext>
            </a:extLst>
          </p:cNvPr>
          <p:cNvSpPr>
            <a:spLocks noGrp="1"/>
          </p:cNvSpPr>
          <p:nvPr>
            <p:ph idx="1"/>
          </p:nvPr>
        </p:nvSpPr>
        <p:spPr/>
        <p:txBody>
          <a:bodyPr/>
          <a:lstStyle/>
          <a:p>
            <a:r>
              <a:rPr lang="en-US" dirty="0"/>
              <a:t>Climate change is already affecting the Northwest’s diverse natural resources, which support sustainable livelihoods; provide a robust foundation for rural, tribal, and Indigenous communities; and strengthen local economies. Climate change is expected to continue affecting the natural resource sector, but the economic consequences will depend on future market dynamics, management actions, and adaptation efforts. Proactive management can increase the resilience of many natural resources and their associated economies. </a:t>
            </a:r>
          </a:p>
          <a:p>
            <a:endParaRPr lang="en-US" dirty="0"/>
          </a:p>
        </p:txBody>
      </p:sp>
      <p:sp>
        <p:nvSpPr>
          <p:cNvPr id="3" name="Text Placeholder 2">
            <a:extLst>
              <a:ext uri="{FF2B5EF4-FFF2-40B4-BE49-F238E27FC236}">
                <a16:creationId xmlns:a16="http://schemas.microsoft.com/office/drawing/2014/main" id="{5564193E-659C-6E4E-8EEC-B6130C3B660B}"/>
              </a:ext>
            </a:extLst>
          </p:cNvPr>
          <p:cNvSpPr>
            <a:spLocks noGrp="1"/>
          </p:cNvSpPr>
          <p:nvPr>
            <p:ph type="body" sz="quarter" idx="10"/>
          </p:nvPr>
        </p:nvSpPr>
        <p:spPr/>
        <p:txBody>
          <a:bodyPr/>
          <a:lstStyle/>
          <a:p>
            <a:r>
              <a:rPr lang="en-US" dirty="0"/>
              <a:t>Key Message #1</a:t>
            </a:r>
          </a:p>
        </p:txBody>
      </p:sp>
      <p:sp>
        <p:nvSpPr>
          <p:cNvPr id="4" name="Text Placeholder 3">
            <a:extLst>
              <a:ext uri="{FF2B5EF4-FFF2-40B4-BE49-F238E27FC236}">
                <a16:creationId xmlns:a16="http://schemas.microsoft.com/office/drawing/2014/main" id="{7FF73B35-41E1-5D4A-A83B-86B9BCA2E654}"/>
              </a:ext>
            </a:extLst>
          </p:cNvPr>
          <p:cNvSpPr>
            <a:spLocks noGrp="1"/>
          </p:cNvSpPr>
          <p:nvPr>
            <p:ph type="body" sz="quarter" idx="11"/>
          </p:nvPr>
        </p:nvSpPr>
        <p:spPr/>
        <p:txBody>
          <a:bodyPr/>
          <a:lstStyle/>
          <a:p>
            <a:r>
              <a:rPr lang="en-US" dirty="0"/>
              <a:t>24</a:t>
            </a:r>
          </a:p>
        </p:txBody>
      </p:sp>
      <p:sp>
        <p:nvSpPr>
          <p:cNvPr id="5" name="Text Placeholder 4">
            <a:extLst>
              <a:ext uri="{FF2B5EF4-FFF2-40B4-BE49-F238E27FC236}">
                <a16:creationId xmlns:a16="http://schemas.microsoft.com/office/drawing/2014/main" id="{83EE3DE3-0A73-7E44-A2D4-E142AB600153}"/>
              </a:ext>
            </a:extLst>
          </p:cNvPr>
          <p:cNvSpPr>
            <a:spLocks noGrp="1"/>
          </p:cNvSpPr>
          <p:nvPr>
            <p:ph type="body" sz="quarter" idx="12"/>
          </p:nvPr>
        </p:nvSpPr>
        <p:spPr/>
        <p:txBody>
          <a:bodyPr/>
          <a:lstStyle/>
          <a:p>
            <a:r>
              <a:rPr lang="en-US" dirty="0"/>
              <a:t>Ch. 24 | Northwest</a:t>
            </a:r>
          </a:p>
        </p:txBody>
      </p:sp>
      <p:sp>
        <p:nvSpPr>
          <p:cNvPr id="6" name="Text Placeholder 5">
            <a:extLst>
              <a:ext uri="{FF2B5EF4-FFF2-40B4-BE49-F238E27FC236}">
                <a16:creationId xmlns:a16="http://schemas.microsoft.com/office/drawing/2014/main" id="{18CEB363-3ECD-0547-A133-E1A22CE96338}"/>
              </a:ext>
            </a:extLst>
          </p:cNvPr>
          <p:cNvSpPr>
            <a:spLocks noGrp="1"/>
          </p:cNvSpPr>
          <p:nvPr>
            <p:ph type="body" sz="quarter" idx="13"/>
          </p:nvPr>
        </p:nvSpPr>
        <p:spPr/>
        <p:txBody>
          <a:bodyPr/>
          <a:lstStyle/>
          <a:p>
            <a:r>
              <a:rPr lang="en-US" dirty="0"/>
              <a:t>Natural Resource Economy</a:t>
            </a:r>
          </a:p>
        </p:txBody>
      </p:sp>
    </p:spTree>
    <p:extLst>
      <p:ext uri="{BB962C8B-B14F-4D97-AF65-F5344CB8AC3E}">
        <p14:creationId xmlns:p14="http://schemas.microsoft.com/office/powerpoint/2010/main" val="1172386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E7D7DB1-458A-F141-8861-8D4C6791506F}"/>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410055" y="457200"/>
            <a:ext cx="6327065" cy="3014663"/>
          </a:xfrm>
        </p:spPr>
      </p:pic>
      <p:sp>
        <p:nvSpPr>
          <p:cNvPr id="3" name="Title 2">
            <a:extLst>
              <a:ext uri="{FF2B5EF4-FFF2-40B4-BE49-F238E27FC236}">
                <a16:creationId xmlns:a16="http://schemas.microsoft.com/office/drawing/2014/main" id="{C03A4697-238A-544B-887D-60AE9A34DC25}"/>
              </a:ext>
            </a:extLst>
          </p:cNvPr>
          <p:cNvSpPr>
            <a:spLocks noGrp="1"/>
          </p:cNvSpPr>
          <p:nvPr>
            <p:ph type="title"/>
          </p:nvPr>
        </p:nvSpPr>
        <p:spPr/>
        <p:txBody>
          <a:bodyPr/>
          <a:lstStyle/>
          <a:p>
            <a:r>
              <a:rPr lang="en-US" dirty="0"/>
              <a:t>Fig. 24.14: Collaborations Can Use Existing Social Cohesion to Build Resilience</a:t>
            </a:r>
          </a:p>
        </p:txBody>
      </p:sp>
      <p:sp>
        <p:nvSpPr>
          <p:cNvPr id="4" name="Text Placeholder 3">
            <a:extLst>
              <a:ext uri="{FF2B5EF4-FFF2-40B4-BE49-F238E27FC236}">
                <a16:creationId xmlns:a16="http://schemas.microsoft.com/office/drawing/2014/main" id="{7B9B34F5-FD45-954C-A131-DEF4F00A9DD2}"/>
              </a:ext>
            </a:extLst>
          </p:cNvPr>
          <p:cNvSpPr>
            <a:spLocks noGrp="1"/>
          </p:cNvSpPr>
          <p:nvPr>
            <p:ph type="body" sz="half" idx="2"/>
          </p:nvPr>
        </p:nvSpPr>
        <p:spPr/>
        <p:txBody>
          <a:bodyPr>
            <a:normAutofit lnSpcReduction="10000"/>
          </a:bodyPr>
          <a:lstStyle/>
          <a:p>
            <a:r>
              <a:rPr lang="en-US" sz="1400" dirty="0"/>
              <a:t>Social cohesion and social networks can help communities adapt to changing climate conditions. One example is the </a:t>
            </a:r>
            <a:r>
              <a:rPr lang="en-US" sz="1400" dirty="0">
                <a:hlinkClick r:id="rId3"/>
              </a:rPr>
              <a:t>Pacific Northwest Tribal Climate Change Network</a:t>
            </a:r>
            <a:r>
              <a:rPr lang="en-US" sz="1400" dirty="0"/>
              <a:t>. The Network provides a forum for tribes to work together and with, universities, Federal agencies, and private and non-profit organizations to share information, strengthen connections, and build resilience through events such as the 2017 </a:t>
            </a:r>
            <a:r>
              <a:rPr lang="en-US" sz="1400" dirty="0">
                <a:hlinkClick r:id="rId4"/>
              </a:rPr>
              <a:t>Tribes and First Nations Climate Summit</a:t>
            </a:r>
            <a:r>
              <a:rPr lang="en-US" sz="1400" dirty="0"/>
              <a:t> hosted by the Tulalip Tribes and co-sponsored by the Affiliated Tribes of Northwest Indians, the North Pacific Landscape Conservation Cooperative, and the Pacific Northwest Tribal Climate Change Project. Photo credit: Peggy Harris, Affiliated Tribes of Northwest Indians.</a:t>
            </a:r>
            <a:endParaRPr lang="en-US" sz="1400" i="1" dirty="0"/>
          </a:p>
        </p:txBody>
      </p:sp>
      <p:sp>
        <p:nvSpPr>
          <p:cNvPr id="5" name="Text Placeholder 4">
            <a:extLst>
              <a:ext uri="{FF2B5EF4-FFF2-40B4-BE49-F238E27FC236}">
                <a16:creationId xmlns:a16="http://schemas.microsoft.com/office/drawing/2014/main" id="{149C7191-9718-7140-AC4F-9586192598DC}"/>
              </a:ext>
            </a:extLst>
          </p:cNvPr>
          <p:cNvSpPr>
            <a:spLocks noGrp="1"/>
          </p:cNvSpPr>
          <p:nvPr>
            <p:ph type="body" sz="quarter" idx="12"/>
          </p:nvPr>
        </p:nvSpPr>
        <p:spPr/>
        <p:txBody>
          <a:bodyPr/>
          <a:lstStyle/>
          <a:p>
            <a:r>
              <a:rPr lang="en-US" dirty="0"/>
              <a:t>Ch. 24 | Northwest</a:t>
            </a:r>
          </a:p>
        </p:txBody>
      </p:sp>
    </p:spTree>
    <p:extLst>
      <p:ext uri="{BB962C8B-B14F-4D97-AF65-F5344CB8AC3E}">
        <p14:creationId xmlns:p14="http://schemas.microsoft.com/office/powerpoint/2010/main" val="2429755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910AE8-79BD-B041-9881-8D442DEBAFFF}"/>
              </a:ext>
            </a:extLst>
          </p:cNvPr>
          <p:cNvSpPr>
            <a:spLocks noGrp="1"/>
          </p:cNvSpPr>
          <p:nvPr>
            <p:ph idx="1"/>
          </p:nvPr>
        </p:nvSpPr>
        <p:spPr/>
        <p:txBody>
          <a:bodyPr numCol="2">
            <a:noAutofit/>
          </a:bodyPr>
          <a:lstStyle/>
          <a:p>
            <a:pPr marL="228600" indent="-228600">
              <a:spcAft>
                <a:spcPts val="300"/>
              </a:spcAft>
            </a:pPr>
            <a:r>
              <a:rPr lang="en-US" b="1" dirty="0">
                <a:solidFill>
                  <a:srgbClr val="385623"/>
                </a:solidFill>
              </a:rPr>
              <a:t>Federal Coordinating Lead Author</a:t>
            </a:r>
            <a:r>
              <a:rPr lang="en-US" sz="1800" b="1" dirty="0"/>
              <a:t>	</a:t>
            </a:r>
          </a:p>
          <a:p>
            <a:pPr marL="228600" indent="-228600">
              <a:spcAft>
                <a:spcPts val="300"/>
              </a:spcAft>
            </a:pPr>
            <a:r>
              <a:rPr lang="en-US" sz="1800" b="1" dirty="0"/>
              <a:t>Charles </a:t>
            </a:r>
            <a:r>
              <a:rPr lang="en-US" sz="1800" b="1" dirty="0" err="1"/>
              <a:t>Luce</a:t>
            </a:r>
            <a:r>
              <a:rPr lang="en-US" sz="1800" dirty="0"/>
              <a:t>, </a:t>
            </a:r>
            <a:r>
              <a:rPr lang="en-US" sz="1800" i="1" dirty="0"/>
              <a:t>USDA Forest Service</a:t>
            </a:r>
            <a:r>
              <a:rPr lang="en-US" sz="1800" dirty="0"/>
              <a:t>	</a:t>
            </a:r>
            <a:endParaRPr lang="en-US" sz="1800" b="1" dirty="0">
              <a:solidFill>
                <a:srgbClr val="3D88A8"/>
              </a:solidFill>
            </a:endParaRPr>
          </a:p>
          <a:p>
            <a:pPr marL="228600" indent="-228600">
              <a:spcBef>
                <a:spcPts val="600"/>
              </a:spcBef>
              <a:spcAft>
                <a:spcPts val="300"/>
              </a:spcAft>
            </a:pPr>
            <a:r>
              <a:rPr lang="en-US" b="1" dirty="0">
                <a:solidFill>
                  <a:srgbClr val="385623"/>
                </a:solidFill>
              </a:rPr>
              <a:t>Chapter Lead</a:t>
            </a:r>
          </a:p>
          <a:p>
            <a:pPr marL="228600" indent="-228600">
              <a:spcAft>
                <a:spcPts val="300"/>
              </a:spcAft>
            </a:pPr>
            <a:r>
              <a:rPr lang="en-US" sz="1800" b="1" dirty="0"/>
              <a:t>Christine May</a:t>
            </a:r>
            <a:r>
              <a:rPr lang="en-US" sz="1800" dirty="0"/>
              <a:t>, </a:t>
            </a:r>
            <a:r>
              <a:rPr lang="en-US" sz="1800" i="1" dirty="0" err="1"/>
              <a:t>Silvestrum</a:t>
            </a:r>
            <a:r>
              <a:rPr lang="en-US" sz="1800" i="1" dirty="0"/>
              <a:t> Climate Associates</a:t>
            </a:r>
            <a:r>
              <a:rPr lang="en-US" sz="1800" dirty="0"/>
              <a:t>	</a:t>
            </a:r>
            <a:endParaRPr lang="en-US" sz="1800" b="1" dirty="0">
              <a:solidFill>
                <a:srgbClr val="3D88A8"/>
              </a:solidFill>
            </a:endParaRPr>
          </a:p>
          <a:p>
            <a:pPr marL="228600" indent="-228600">
              <a:spcBef>
                <a:spcPts val="600"/>
              </a:spcBef>
              <a:spcAft>
                <a:spcPts val="300"/>
              </a:spcAft>
            </a:pPr>
            <a:r>
              <a:rPr lang="en-US" b="1" dirty="0">
                <a:solidFill>
                  <a:srgbClr val="385623"/>
                </a:solidFill>
              </a:rPr>
              <a:t>Chapter Authors</a:t>
            </a:r>
            <a:r>
              <a:rPr lang="en-US" sz="1800" b="1" dirty="0"/>
              <a:t>	</a:t>
            </a:r>
          </a:p>
          <a:p>
            <a:pPr marL="228600" indent="-228600">
              <a:spcAft>
                <a:spcPts val="300"/>
              </a:spcAft>
            </a:pPr>
            <a:r>
              <a:rPr lang="en-US" sz="1800" b="1" dirty="0"/>
              <a:t>Joe Casola, </a:t>
            </a:r>
            <a:r>
              <a:rPr lang="en-US" sz="1800" i="1" dirty="0"/>
              <a:t>Climate Impacts Group, University of Washington</a:t>
            </a:r>
          </a:p>
          <a:p>
            <a:pPr marL="228600" indent="-228600">
              <a:spcAft>
                <a:spcPts val="300"/>
              </a:spcAft>
            </a:pPr>
            <a:r>
              <a:rPr lang="en-US" sz="1800" b="1" dirty="0"/>
              <a:t>Michael Chang, </a:t>
            </a:r>
            <a:r>
              <a:rPr lang="en-US" sz="1800" i="1" dirty="0"/>
              <a:t>Makah Tribe</a:t>
            </a:r>
          </a:p>
          <a:p>
            <a:pPr marL="228600" indent="-228600">
              <a:spcAft>
                <a:spcPts val="300"/>
              </a:spcAft>
            </a:pPr>
            <a:r>
              <a:rPr lang="en-US" sz="1800" b="1" dirty="0"/>
              <a:t>Jennifer </a:t>
            </a:r>
            <a:r>
              <a:rPr lang="en-US" sz="1800" b="1" dirty="0" err="1"/>
              <a:t>Cuhaciyan</a:t>
            </a:r>
            <a:r>
              <a:rPr lang="en-US" sz="1800" b="1" dirty="0"/>
              <a:t>, </a:t>
            </a:r>
            <a:r>
              <a:rPr lang="en-US" sz="1800" i="1" dirty="0"/>
              <a:t>Bureau of Reclamation</a:t>
            </a:r>
          </a:p>
          <a:p>
            <a:pPr marL="228600" indent="-228600">
              <a:spcAft>
                <a:spcPts val="300"/>
              </a:spcAft>
            </a:pPr>
            <a:r>
              <a:rPr lang="en-US" sz="1800" b="1" dirty="0"/>
              <a:t>Meghan Dalton, </a:t>
            </a:r>
            <a:r>
              <a:rPr lang="en-US" sz="1800" i="1" dirty="0"/>
              <a:t>Oregon State University</a:t>
            </a:r>
          </a:p>
          <a:p>
            <a:pPr marL="228600" indent="-228600">
              <a:spcAft>
                <a:spcPts val="300"/>
              </a:spcAft>
            </a:pPr>
            <a:r>
              <a:rPr lang="en-US" sz="1800" b="1" dirty="0"/>
              <a:t>Scott Lowe, </a:t>
            </a:r>
            <a:r>
              <a:rPr lang="en-US" sz="1800" i="1" dirty="0"/>
              <a:t>Boise State University</a:t>
            </a:r>
          </a:p>
          <a:p>
            <a:pPr marL="228600" indent="-228600">
              <a:spcAft>
                <a:spcPts val="300"/>
              </a:spcAft>
            </a:pPr>
            <a:r>
              <a:rPr lang="en-US" sz="1800" b="1" dirty="0"/>
              <a:t>Gary </a:t>
            </a:r>
            <a:r>
              <a:rPr lang="en-US" sz="1800" b="1" dirty="0" err="1"/>
              <a:t>Morishima</a:t>
            </a:r>
            <a:r>
              <a:rPr lang="en-US" sz="1800" b="1" dirty="0"/>
              <a:t>, </a:t>
            </a:r>
            <a:r>
              <a:rPr lang="en-US" sz="1800" i="1" dirty="0"/>
              <a:t>Quinault Indian Nation</a:t>
            </a:r>
          </a:p>
          <a:p>
            <a:pPr marL="228600" indent="-228600">
              <a:spcAft>
                <a:spcPts val="300"/>
              </a:spcAft>
            </a:pPr>
            <a:r>
              <a:rPr lang="en-US" sz="1800" b="1" dirty="0"/>
              <a:t>Philip Mote, </a:t>
            </a:r>
            <a:r>
              <a:rPr lang="en-US" sz="1800" i="1" dirty="0"/>
              <a:t>Oregon State University</a:t>
            </a:r>
          </a:p>
          <a:p>
            <a:pPr marL="228600" indent="-228600">
              <a:spcAft>
                <a:spcPts val="300"/>
              </a:spcAft>
            </a:pPr>
            <a:r>
              <a:rPr lang="en-US" sz="1800" b="1" dirty="0"/>
              <a:t>Alexander (</a:t>
            </a:r>
            <a:r>
              <a:rPr lang="en-US" sz="1800" b="1" dirty="0" err="1"/>
              <a:t>Sascha</a:t>
            </a:r>
            <a:r>
              <a:rPr lang="en-US" sz="1800" b="1" dirty="0"/>
              <a:t>) Petersen, </a:t>
            </a:r>
            <a:r>
              <a:rPr lang="en-US" sz="1800" i="1" dirty="0"/>
              <a:t>Adaptation International</a:t>
            </a:r>
          </a:p>
          <a:p>
            <a:pPr marL="228600" indent="-228600">
              <a:spcAft>
                <a:spcPts val="300"/>
              </a:spcAft>
            </a:pPr>
            <a:r>
              <a:rPr lang="en-US" sz="1800" b="1" dirty="0"/>
              <a:t>Gabrielle </a:t>
            </a:r>
            <a:r>
              <a:rPr lang="en-US" sz="1800" b="1" dirty="0" err="1"/>
              <a:t>Roesch</a:t>
            </a:r>
            <a:r>
              <a:rPr lang="en-US" sz="1800" b="1" dirty="0"/>
              <a:t>-McNally, </a:t>
            </a:r>
            <a:r>
              <a:rPr lang="en-US" sz="1800" i="1" dirty="0"/>
              <a:t>USDA Forest Service</a:t>
            </a:r>
          </a:p>
          <a:p>
            <a:pPr marL="228600" indent="-228600">
              <a:spcAft>
                <a:spcPts val="300"/>
              </a:spcAft>
            </a:pPr>
            <a:r>
              <a:rPr lang="en-US" sz="1800" b="1" dirty="0"/>
              <a:t>Emily York, </a:t>
            </a:r>
            <a:r>
              <a:rPr lang="en-US" sz="1800" i="1" dirty="0"/>
              <a:t>Oregon Health Authority</a:t>
            </a:r>
            <a:endParaRPr lang="en-US" sz="1800" dirty="0"/>
          </a:p>
          <a:p>
            <a:pPr marL="228600" indent="-228600">
              <a:spcBef>
                <a:spcPts val="600"/>
              </a:spcBef>
              <a:spcAft>
                <a:spcPts val="300"/>
              </a:spcAft>
            </a:pPr>
            <a:r>
              <a:rPr lang="en-US" b="1" dirty="0">
                <a:solidFill>
                  <a:srgbClr val="385623"/>
                </a:solidFill>
              </a:rPr>
              <a:t>Review Editor</a:t>
            </a:r>
            <a:r>
              <a:rPr lang="en-US" sz="1800" b="1" dirty="0">
                <a:solidFill>
                  <a:srgbClr val="3D88A8"/>
                </a:solidFill>
              </a:rPr>
              <a:t>			</a:t>
            </a:r>
          </a:p>
          <a:p>
            <a:pPr marL="228600" indent="-228600">
              <a:spcAft>
                <a:spcPts val="300"/>
              </a:spcAft>
            </a:pPr>
            <a:r>
              <a:rPr lang="en-US" sz="1800" b="1" dirty="0"/>
              <a:t>Beatrice Van Horne, </a:t>
            </a:r>
            <a:r>
              <a:rPr lang="en-US" sz="1800" i="1" dirty="0"/>
              <a:t>USDA Forest Service, Northwest Climate Hub</a:t>
            </a:r>
          </a:p>
        </p:txBody>
      </p:sp>
      <p:sp>
        <p:nvSpPr>
          <p:cNvPr id="3" name="Text Placeholder 2">
            <a:extLst>
              <a:ext uri="{FF2B5EF4-FFF2-40B4-BE49-F238E27FC236}">
                <a16:creationId xmlns:a16="http://schemas.microsoft.com/office/drawing/2014/main" id="{0B6AD0B5-88EC-0B45-9067-FBA08825C039}"/>
              </a:ext>
            </a:extLst>
          </p:cNvPr>
          <p:cNvSpPr>
            <a:spLocks noGrp="1"/>
          </p:cNvSpPr>
          <p:nvPr>
            <p:ph type="body" sz="quarter" idx="10"/>
          </p:nvPr>
        </p:nvSpPr>
        <p:spPr/>
        <p:txBody>
          <a:bodyPr/>
          <a:lstStyle/>
          <a:p>
            <a:r>
              <a:rPr lang="en-US" dirty="0"/>
              <a:t>Chapter Author Team</a:t>
            </a:r>
          </a:p>
        </p:txBody>
      </p:sp>
      <p:sp>
        <p:nvSpPr>
          <p:cNvPr id="4" name="Text Placeholder 3">
            <a:extLst>
              <a:ext uri="{FF2B5EF4-FFF2-40B4-BE49-F238E27FC236}">
                <a16:creationId xmlns:a16="http://schemas.microsoft.com/office/drawing/2014/main" id="{1DE59565-79AC-8745-96D8-7A9A5967C477}"/>
              </a:ext>
            </a:extLst>
          </p:cNvPr>
          <p:cNvSpPr>
            <a:spLocks noGrp="1"/>
          </p:cNvSpPr>
          <p:nvPr>
            <p:ph type="body" sz="quarter" idx="11"/>
          </p:nvPr>
        </p:nvSpPr>
        <p:spPr/>
        <p:txBody>
          <a:bodyPr/>
          <a:lstStyle/>
          <a:p>
            <a:r>
              <a:rPr lang="en-US" dirty="0"/>
              <a:t>24</a:t>
            </a:r>
          </a:p>
        </p:txBody>
      </p:sp>
      <p:sp>
        <p:nvSpPr>
          <p:cNvPr id="5" name="Text Placeholder 4">
            <a:extLst>
              <a:ext uri="{FF2B5EF4-FFF2-40B4-BE49-F238E27FC236}">
                <a16:creationId xmlns:a16="http://schemas.microsoft.com/office/drawing/2014/main" id="{4FB2F214-FBE8-9948-A5B8-37A57C1B4428}"/>
              </a:ext>
            </a:extLst>
          </p:cNvPr>
          <p:cNvSpPr>
            <a:spLocks noGrp="1"/>
          </p:cNvSpPr>
          <p:nvPr>
            <p:ph type="body" sz="quarter" idx="12"/>
          </p:nvPr>
        </p:nvSpPr>
        <p:spPr/>
        <p:txBody>
          <a:bodyPr/>
          <a:lstStyle/>
          <a:p>
            <a:r>
              <a:rPr lang="en-US" dirty="0"/>
              <a:t>Ch. 24 | Northwest</a:t>
            </a:r>
          </a:p>
        </p:txBody>
      </p:sp>
    </p:spTree>
    <p:extLst>
      <p:ext uri="{BB962C8B-B14F-4D97-AF65-F5344CB8AC3E}">
        <p14:creationId xmlns:p14="http://schemas.microsoft.com/office/powerpoint/2010/main" val="287640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9F60BC-FBBB-DF46-9CA8-5AD368E67BA6}"/>
              </a:ext>
            </a:extLst>
          </p:cNvPr>
          <p:cNvSpPr>
            <a:spLocks noGrp="1"/>
          </p:cNvSpPr>
          <p:nvPr>
            <p:ph idx="1"/>
          </p:nvPr>
        </p:nvSpPr>
        <p:spPr/>
        <p:txBody>
          <a:bodyPr/>
          <a:lstStyle/>
          <a:p>
            <a:pPr>
              <a:lnSpc>
                <a:spcPct val="110000"/>
              </a:lnSpc>
              <a:spcAft>
                <a:spcPts val="300"/>
              </a:spcAft>
            </a:pPr>
            <a:r>
              <a:rPr lang="en-US" sz="2200" b="1" dirty="0">
                <a:solidFill>
                  <a:srgbClr val="385623"/>
                </a:solidFill>
              </a:rPr>
              <a:t>USGCRP Coordinators</a:t>
            </a:r>
            <a:r>
              <a:rPr lang="en-US" b="1" dirty="0"/>
              <a:t>	</a:t>
            </a:r>
          </a:p>
          <a:p>
            <a:pPr>
              <a:spcAft>
                <a:spcPts val="300"/>
              </a:spcAft>
            </a:pPr>
            <a:r>
              <a:rPr lang="en-US" b="1" dirty="0"/>
              <a:t>Natalie Bennett, </a:t>
            </a:r>
            <a:r>
              <a:rPr lang="en-US" i="1" dirty="0"/>
              <a:t>Adaptation and Assessment Analyst</a:t>
            </a:r>
          </a:p>
          <a:p>
            <a:pPr>
              <a:spcAft>
                <a:spcPts val="300"/>
              </a:spcAft>
            </a:pPr>
            <a:r>
              <a:rPr lang="en-US" b="1" dirty="0"/>
              <a:t>Christopher W. Avery, </a:t>
            </a:r>
            <a:r>
              <a:rPr lang="en-US" i="1" dirty="0"/>
              <a:t>Senior Manager</a:t>
            </a:r>
          </a:p>
          <a:p>
            <a:pPr>
              <a:spcAft>
                <a:spcPts val="300"/>
              </a:spcAft>
            </a:pPr>
            <a:r>
              <a:rPr lang="en-US" b="1" dirty="0"/>
              <a:t>Susan Aragon-Long, </a:t>
            </a:r>
            <a:r>
              <a:rPr lang="en-US" i="1" dirty="0"/>
              <a:t>Senior Scientist</a:t>
            </a:r>
          </a:p>
        </p:txBody>
      </p:sp>
      <p:sp>
        <p:nvSpPr>
          <p:cNvPr id="3" name="Text Placeholder 2">
            <a:extLst>
              <a:ext uri="{FF2B5EF4-FFF2-40B4-BE49-F238E27FC236}">
                <a16:creationId xmlns:a16="http://schemas.microsoft.com/office/drawing/2014/main" id="{245532B9-D908-2649-8CF2-CB3D2E20EF12}"/>
              </a:ext>
            </a:extLst>
          </p:cNvPr>
          <p:cNvSpPr>
            <a:spLocks noGrp="1"/>
          </p:cNvSpPr>
          <p:nvPr>
            <p:ph type="body" sz="quarter" idx="10"/>
          </p:nvPr>
        </p:nvSpPr>
        <p:spPr/>
        <p:txBody>
          <a:bodyPr/>
          <a:lstStyle/>
          <a:p>
            <a:r>
              <a:rPr lang="en-US" dirty="0"/>
              <a:t>Acknowledgments</a:t>
            </a:r>
          </a:p>
        </p:txBody>
      </p:sp>
      <p:sp>
        <p:nvSpPr>
          <p:cNvPr id="4" name="Text Placeholder 3">
            <a:extLst>
              <a:ext uri="{FF2B5EF4-FFF2-40B4-BE49-F238E27FC236}">
                <a16:creationId xmlns:a16="http://schemas.microsoft.com/office/drawing/2014/main" id="{F633832A-1427-7C43-8A8C-A1218E15D74F}"/>
              </a:ext>
            </a:extLst>
          </p:cNvPr>
          <p:cNvSpPr>
            <a:spLocks noGrp="1"/>
          </p:cNvSpPr>
          <p:nvPr>
            <p:ph type="body" sz="quarter" idx="11"/>
          </p:nvPr>
        </p:nvSpPr>
        <p:spPr/>
        <p:txBody>
          <a:bodyPr/>
          <a:lstStyle/>
          <a:p>
            <a:r>
              <a:rPr lang="en-US" dirty="0"/>
              <a:t>24</a:t>
            </a:r>
          </a:p>
        </p:txBody>
      </p:sp>
      <p:sp>
        <p:nvSpPr>
          <p:cNvPr id="5" name="Text Placeholder 4">
            <a:extLst>
              <a:ext uri="{FF2B5EF4-FFF2-40B4-BE49-F238E27FC236}">
                <a16:creationId xmlns:a16="http://schemas.microsoft.com/office/drawing/2014/main" id="{BE8FBB3A-05E5-B948-91A9-CC850235AAAA}"/>
              </a:ext>
            </a:extLst>
          </p:cNvPr>
          <p:cNvSpPr>
            <a:spLocks noGrp="1"/>
          </p:cNvSpPr>
          <p:nvPr>
            <p:ph type="body" sz="quarter" idx="12"/>
          </p:nvPr>
        </p:nvSpPr>
        <p:spPr/>
        <p:txBody>
          <a:bodyPr/>
          <a:lstStyle/>
          <a:p>
            <a:r>
              <a:rPr lang="en-US" dirty="0"/>
              <a:t>Ch. </a:t>
            </a:r>
            <a:r>
              <a:rPr lang="en-US"/>
              <a:t>24 | Northwest</a:t>
            </a:r>
          </a:p>
        </p:txBody>
      </p:sp>
    </p:spTree>
    <p:extLst>
      <p:ext uri="{BB962C8B-B14F-4D97-AF65-F5344CB8AC3E}">
        <p14:creationId xmlns:p14="http://schemas.microsoft.com/office/powerpoint/2010/main" val="3117618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8485DE8-43FE-0A42-BA07-0074A3C73BC4}"/>
              </a:ext>
            </a:extLst>
          </p:cNvPr>
          <p:cNvSpPr>
            <a:spLocks noGrp="1"/>
          </p:cNvSpPr>
          <p:nvPr>
            <p:ph type="subTitle" idx="1"/>
          </p:nvPr>
        </p:nvSpPr>
        <p:spPr/>
        <p:txBody>
          <a:bodyPr>
            <a:normAutofit fontScale="92500" lnSpcReduction="20000"/>
          </a:bodyPr>
          <a:lstStyle/>
          <a:p>
            <a:r>
              <a:rPr lang="en-US" b="1" dirty="0"/>
              <a:t>May</a:t>
            </a:r>
            <a:r>
              <a:rPr lang="en-US" dirty="0"/>
              <a:t>, C., C. </a:t>
            </a:r>
            <a:r>
              <a:rPr lang="en-US" dirty="0" err="1"/>
              <a:t>Luce</a:t>
            </a:r>
            <a:r>
              <a:rPr lang="en-US" dirty="0"/>
              <a:t>, J. Casola, M. Chang, J. </a:t>
            </a:r>
            <a:r>
              <a:rPr lang="en-US" dirty="0" err="1"/>
              <a:t>Cuhaciyan</a:t>
            </a:r>
            <a:r>
              <a:rPr lang="en-US" dirty="0"/>
              <a:t>, M. Dalton, S. Lowe, G. </a:t>
            </a:r>
            <a:r>
              <a:rPr lang="en-US" dirty="0" err="1"/>
              <a:t>Morishima</a:t>
            </a:r>
            <a:r>
              <a:rPr lang="en-US" dirty="0"/>
              <a:t>, P. Mote, A. Petersen, G. </a:t>
            </a:r>
            <a:r>
              <a:rPr lang="en-US" dirty="0" err="1"/>
              <a:t>Roesch</a:t>
            </a:r>
            <a:r>
              <a:rPr lang="en-US" dirty="0"/>
              <a:t>-McNally, and E. York, 2018: Northwest.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 USA. </a:t>
            </a:r>
            <a:r>
              <a:rPr lang="en-US" dirty="0" err="1"/>
              <a:t>doi</a:t>
            </a:r>
            <a:r>
              <a:rPr lang="en-US" dirty="0"/>
              <a:t>: </a:t>
            </a:r>
            <a:r>
              <a:rPr lang="en-US" u="sng" dirty="0">
                <a:hlinkClick r:id="rId3"/>
              </a:rPr>
              <a:t>10.7930/NCA4.2018.CH24</a:t>
            </a:r>
            <a:endParaRPr lang="en-US" dirty="0"/>
          </a:p>
        </p:txBody>
      </p:sp>
      <p:sp>
        <p:nvSpPr>
          <p:cNvPr id="3" name="Text Placeholder 2">
            <a:extLst>
              <a:ext uri="{FF2B5EF4-FFF2-40B4-BE49-F238E27FC236}">
                <a16:creationId xmlns:a16="http://schemas.microsoft.com/office/drawing/2014/main" id="{485BF656-3433-9548-A9DE-419EF1B51421}"/>
              </a:ext>
            </a:extLst>
          </p:cNvPr>
          <p:cNvSpPr>
            <a:spLocks noGrp="1"/>
          </p:cNvSpPr>
          <p:nvPr>
            <p:ph type="body" sz="quarter" idx="10"/>
          </p:nvPr>
        </p:nvSpPr>
        <p:spPr/>
        <p:txBody>
          <a:bodyPr/>
          <a:lstStyle/>
          <a:p>
            <a:r>
              <a:rPr lang="en-US" dirty="0"/>
              <a:t>https://nca2018.globalchange.gov/chapter/northwest</a:t>
            </a:r>
          </a:p>
        </p:txBody>
      </p:sp>
    </p:spTree>
    <p:extLst>
      <p:ext uri="{BB962C8B-B14F-4D97-AF65-F5344CB8AC3E}">
        <p14:creationId xmlns:p14="http://schemas.microsoft.com/office/powerpoint/2010/main" val="79152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BFABE-8161-B440-ADEA-387C5D082FE8}"/>
              </a:ext>
            </a:extLst>
          </p:cNvPr>
          <p:cNvSpPr>
            <a:spLocks noGrp="1"/>
          </p:cNvSpPr>
          <p:nvPr>
            <p:ph idx="1"/>
          </p:nvPr>
        </p:nvSpPr>
        <p:spPr/>
        <p:txBody>
          <a:bodyPr/>
          <a:lstStyle/>
          <a:p>
            <a:r>
              <a:rPr lang="en-US" dirty="0"/>
              <a:t>Climate change and extreme events are already endangering the well-being of a wide range of wildlife, fish, and plants, which are intimately tied to tribal subsistence culture and popular outdoor recreation activities. Climate change is projected to continue to have adverse impacts on the regional environment, with implications for the values, identity, heritage, cultures, and quality of life of the region’s diverse population. Adaptation and informed management, especially culturally appropriate strategies, will likely increase the resilience of the region’s natural capital.</a:t>
            </a:r>
          </a:p>
        </p:txBody>
      </p:sp>
      <p:sp>
        <p:nvSpPr>
          <p:cNvPr id="3" name="Text Placeholder 2">
            <a:extLst>
              <a:ext uri="{FF2B5EF4-FFF2-40B4-BE49-F238E27FC236}">
                <a16:creationId xmlns:a16="http://schemas.microsoft.com/office/drawing/2014/main" id="{5A1AD290-AD0E-414B-BB58-1656FDD30A37}"/>
              </a:ext>
            </a:extLst>
          </p:cNvPr>
          <p:cNvSpPr>
            <a:spLocks noGrp="1"/>
          </p:cNvSpPr>
          <p:nvPr>
            <p:ph type="body" sz="quarter" idx="10"/>
          </p:nvPr>
        </p:nvSpPr>
        <p:spPr/>
        <p:txBody>
          <a:bodyPr/>
          <a:lstStyle/>
          <a:p>
            <a:r>
              <a:rPr lang="en-US" dirty="0"/>
              <a:t>Key Message #2</a:t>
            </a:r>
          </a:p>
        </p:txBody>
      </p:sp>
      <p:sp>
        <p:nvSpPr>
          <p:cNvPr id="4" name="Text Placeholder 3">
            <a:extLst>
              <a:ext uri="{FF2B5EF4-FFF2-40B4-BE49-F238E27FC236}">
                <a16:creationId xmlns:a16="http://schemas.microsoft.com/office/drawing/2014/main" id="{96401075-A2B5-9E4B-AFFD-03876565F5C4}"/>
              </a:ext>
            </a:extLst>
          </p:cNvPr>
          <p:cNvSpPr>
            <a:spLocks noGrp="1"/>
          </p:cNvSpPr>
          <p:nvPr>
            <p:ph type="body" sz="quarter" idx="11"/>
          </p:nvPr>
        </p:nvSpPr>
        <p:spPr/>
        <p:txBody>
          <a:bodyPr/>
          <a:lstStyle/>
          <a:p>
            <a:r>
              <a:rPr lang="en-US" dirty="0"/>
              <a:t>24</a:t>
            </a:r>
          </a:p>
        </p:txBody>
      </p:sp>
      <p:sp>
        <p:nvSpPr>
          <p:cNvPr id="5" name="Text Placeholder 4">
            <a:extLst>
              <a:ext uri="{FF2B5EF4-FFF2-40B4-BE49-F238E27FC236}">
                <a16:creationId xmlns:a16="http://schemas.microsoft.com/office/drawing/2014/main" id="{DCCB6FB9-BAE8-6747-BC76-3C465AFA6697}"/>
              </a:ext>
            </a:extLst>
          </p:cNvPr>
          <p:cNvSpPr>
            <a:spLocks noGrp="1"/>
          </p:cNvSpPr>
          <p:nvPr>
            <p:ph type="body" sz="quarter" idx="12"/>
          </p:nvPr>
        </p:nvSpPr>
        <p:spPr/>
        <p:txBody>
          <a:bodyPr/>
          <a:lstStyle/>
          <a:p>
            <a:r>
              <a:rPr lang="en-US" dirty="0"/>
              <a:t>Ch. 24 | Northwest</a:t>
            </a:r>
          </a:p>
        </p:txBody>
      </p:sp>
      <p:sp>
        <p:nvSpPr>
          <p:cNvPr id="6" name="Text Placeholder 5">
            <a:extLst>
              <a:ext uri="{FF2B5EF4-FFF2-40B4-BE49-F238E27FC236}">
                <a16:creationId xmlns:a16="http://schemas.microsoft.com/office/drawing/2014/main" id="{D6994860-98E9-9347-91DD-EB890FAB262B}"/>
              </a:ext>
            </a:extLst>
          </p:cNvPr>
          <p:cNvSpPr>
            <a:spLocks noGrp="1"/>
          </p:cNvSpPr>
          <p:nvPr>
            <p:ph type="body" sz="quarter" idx="13"/>
          </p:nvPr>
        </p:nvSpPr>
        <p:spPr/>
        <p:txBody>
          <a:bodyPr/>
          <a:lstStyle/>
          <a:p>
            <a:r>
              <a:rPr lang="en-US" dirty="0"/>
              <a:t>Natural World and Cultural Heritage</a:t>
            </a:r>
          </a:p>
        </p:txBody>
      </p:sp>
    </p:spTree>
    <p:extLst>
      <p:ext uri="{BB962C8B-B14F-4D97-AF65-F5344CB8AC3E}">
        <p14:creationId xmlns:p14="http://schemas.microsoft.com/office/powerpoint/2010/main" val="446409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4EACB0-97E3-B74F-9AF4-E4F218F7F852}"/>
              </a:ext>
            </a:extLst>
          </p:cNvPr>
          <p:cNvSpPr>
            <a:spLocks noGrp="1"/>
          </p:cNvSpPr>
          <p:nvPr>
            <p:ph idx="1"/>
          </p:nvPr>
        </p:nvSpPr>
        <p:spPr/>
        <p:txBody>
          <a:bodyPr/>
          <a:lstStyle/>
          <a:p>
            <a:r>
              <a:rPr lang="en-US" dirty="0"/>
              <a:t>Existing water, transportation, and energy infrastructure already face challenges from flooding, landslides, drought, wildfire, and heat waves. Climate change is projected to increase the risks from many of these extreme events, potentially compromising the reliability of water supplies, hydropower, and transportation across the region. Isolated communities and those with systems that lack redundancy are the most vulnerable. Adaptation strategies that address more than one sector, or are coupled with social and environmental co-benefits, can increase resilience.</a:t>
            </a:r>
          </a:p>
        </p:txBody>
      </p:sp>
      <p:sp>
        <p:nvSpPr>
          <p:cNvPr id="3" name="Text Placeholder 2">
            <a:extLst>
              <a:ext uri="{FF2B5EF4-FFF2-40B4-BE49-F238E27FC236}">
                <a16:creationId xmlns:a16="http://schemas.microsoft.com/office/drawing/2014/main" id="{4A48E063-650A-9742-8C38-1B893398524D}"/>
              </a:ext>
            </a:extLst>
          </p:cNvPr>
          <p:cNvSpPr>
            <a:spLocks noGrp="1"/>
          </p:cNvSpPr>
          <p:nvPr>
            <p:ph type="body" sz="quarter" idx="10"/>
          </p:nvPr>
        </p:nvSpPr>
        <p:spPr/>
        <p:txBody>
          <a:bodyPr/>
          <a:lstStyle/>
          <a:p>
            <a:r>
              <a:rPr lang="en-US" dirty="0"/>
              <a:t>Key Message #3</a:t>
            </a:r>
          </a:p>
        </p:txBody>
      </p:sp>
      <p:sp>
        <p:nvSpPr>
          <p:cNvPr id="4" name="Text Placeholder 3">
            <a:extLst>
              <a:ext uri="{FF2B5EF4-FFF2-40B4-BE49-F238E27FC236}">
                <a16:creationId xmlns:a16="http://schemas.microsoft.com/office/drawing/2014/main" id="{5B905576-BE4C-D544-A221-BA3432043D2F}"/>
              </a:ext>
            </a:extLst>
          </p:cNvPr>
          <p:cNvSpPr>
            <a:spLocks noGrp="1"/>
          </p:cNvSpPr>
          <p:nvPr>
            <p:ph type="body" sz="quarter" idx="11"/>
          </p:nvPr>
        </p:nvSpPr>
        <p:spPr/>
        <p:txBody>
          <a:bodyPr/>
          <a:lstStyle/>
          <a:p>
            <a:r>
              <a:rPr lang="en-US" dirty="0"/>
              <a:t>24</a:t>
            </a:r>
          </a:p>
        </p:txBody>
      </p:sp>
      <p:sp>
        <p:nvSpPr>
          <p:cNvPr id="5" name="Text Placeholder 4">
            <a:extLst>
              <a:ext uri="{FF2B5EF4-FFF2-40B4-BE49-F238E27FC236}">
                <a16:creationId xmlns:a16="http://schemas.microsoft.com/office/drawing/2014/main" id="{723C365F-454E-584E-A870-32F4B6BC117C}"/>
              </a:ext>
            </a:extLst>
          </p:cNvPr>
          <p:cNvSpPr>
            <a:spLocks noGrp="1"/>
          </p:cNvSpPr>
          <p:nvPr>
            <p:ph type="body" sz="quarter" idx="12"/>
          </p:nvPr>
        </p:nvSpPr>
        <p:spPr/>
        <p:txBody>
          <a:bodyPr/>
          <a:lstStyle/>
          <a:p>
            <a:r>
              <a:rPr lang="en-US" dirty="0"/>
              <a:t>Ch. 24 | Northwest</a:t>
            </a:r>
          </a:p>
        </p:txBody>
      </p:sp>
      <p:sp>
        <p:nvSpPr>
          <p:cNvPr id="6" name="Text Placeholder 5">
            <a:extLst>
              <a:ext uri="{FF2B5EF4-FFF2-40B4-BE49-F238E27FC236}">
                <a16:creationId xmlns:a16="http://schemas.microsoft.com/office/drawing/2014/main" id="{2A0C5AA9-4F71-354A-B158-C2296BC44E4F}"/>
              </a:ext>
            </a:extLst>
          </p:cNvPr>
          <p:cNvSpPr>
            <a:spLocks noGrp="1"/>
          </p:cNvSpPr>
          <p:nvPr>
            <p:ph type="body" sz="quarter" idx="13"/>
          </p:nvPr>
        </p:nvSpPr>
        <p:spPr/>
        <p:txBody>
          <a:bodyPr/>
          <a:lstStyle/>
          <a:p>
            <a:r>
              <a:rPr lang="en-US" dirty="0"/>
              <a:t>Infrastructure</a:t>
            </a:r>
          </a:p>
        </p:txBody>
      </p:sp>
    </p:spTree>
    <p:extLst>
      <p:ext uri="{BB962C8B-B14F-4D97-AF65-F5344CB8AC3E}">
        <p14:creationId xmlns:p14="http://schemas.microsoft.com/office/powerpoint/2010/main" val="228836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AE2EA0-58C1-E344-8444-AF9F2EF23FBA}"/>
              </a:ext>
            </a:extLst>
          </p:cNvPr>
          <p:cNvSpPr>
            <a:spLocks noGrp="1"/>
          </p:cNvSpPr>
          <p:nvPr>
            <p:ph idx="1"/>
          </p:nvPr>
        </p:nvSpPr>
        <p:spPr/>
        <p:txBody>
          <a:bodyPr/>
          <a:lstStyle/>
          <a:p>
            <a:r>
              <a:rPr lang="en-US" dirty="0"/>
              <a:t>Organizations and volunteers that make up the Northwest’s social safety net are already stretched thin with current demands. Healthcare and social systems will likely be further challenged with the increasing frequency of acute events, or when cascading events occur. In addition to an increased likelihood of hazards and epidemics, disruptions in local economies and food systems are projected to result in more chronic health risks. The potential health co-benefits of future climate mitigation investments could help to counterbalance these risks. </a:t>
            </a:r>
          </a:p>
        </p:txBody>
      </p:sp>
      <p:sp>
        <p:nvSpPr>
          <p:cNvPr id="3" name="Text Placeholder 2">
            <a:extLst>
              <a:ext uri="{FF2B5EF4-FFF2-40B4-BE49-F238E27FC236}">
                <a16:creationId xmlns:a16="http://schemas.microsoft.com/office/drawing/2014/main" id="{7211EF2B-A625-E341-8176-E5A4A4E05703}"/>
              </a:ext>
            </a:extLst>
          </p:cNvPr>
          <p:cNvSpPr>
            <a:spLocks noGrp="1"/>
          </p:cNvSpPr>
          <p:nvPr>
            <p:ph type="body" sz="quarter" idx="10"/>
          </p:nvPr>
        </p:nvSpPr>
        <p:spPr/>
        <p:txBody>
          <a:bodyPr/>
          <a:lstStyle/>
          <a:p>
            <a:r>
              <a:rPr lang="en-US" dirty="0"/>
              <a:t>Key Message #4</a:t>
            </a:r>
          </a:p>
        </p:txBody>
      </p:sp>
      <p:sp>
        <p:nvSpPr>
          <p:cNvPr id="4" name="Text Placeholder 3">
            <a:extLst>
              <a:ext uri="{FF2B5EF4-FFF2-40B4-BE49-F238E27FC236}">
                <a16:creationId xmlns:a16="http://schemas.microsoft.com/office/drawing/2014/main" id="{FFAB886C-D194-964E-9EF2-8A94D58A52BE}"/>
              </a:ext>
            </a:extLst>
          </p:cNvPr>
          <p:cNvSpPr>
            <a:spLocks noGrp="1"/>
          </p:cNvSpPr>
          <p:nvPr>
            <p:ph type="body" sz="quarter" idx="11"/>
          </p:nvPr>
        </p:nvSpPr>
        <p:spPr/>
        <p:txBody>
          <a:bodyPr/>
          <a:lstStyle/>
          <a:p>
            <a:r>
              <a:rPr lang="en-US" dirty="0"/>
              <a:t>24</a:t>
            </a:r>
          </a:p>
        </p:txBody>
      </p:sp>
      <p:sp>
        <p:nvSpPr>
          <p:cNvPr id="5" name="Text Placeholder 4">
            <a:extLst>
              <a:ext uri="{FF2B5EF4-FFF2-40B4-BE49-F238E27FC236}">
                <a16:creationId xmlns:a16="http://schemas.microsoft.com/office/drawing/2014/main" id="{3C9B5139-A6B1-744C-8DA9-343EDAB4189A}"/>
              </a:ext>
            </a:extLst>
          </p:cNvPr>
          <p:cNvSpPr>
            <a:spLocks noGrp="1"/>
          </p:cNvSpPr>
          <p:nvPr>
            <p:ph type="body" sz="quarter" idx="12"/>
          </p:nvPr>
        </p:nvSpPr>
        <p:spPr/>
        <p:txBody>
          <a:bodyPr/>
          <a:lstStyle/>
          <a:p>
            <a:r>
              <a:rPr lang="en-US" dirty="0"/>
              <a:t>Ch. 24 | Northwest</a:t>
            </a:r>
          </a:p>
        </p:txBody>
      </p:sp>
      <p:sp>
        <p:nvSpPr>
          <p:cNvPr id="6" name="Text Placeholder 5">
            <a:extLst>
              <a:ext uri="{FF2B5EF4-FFF2-40B4-BE49-F238E27FC236}">
                <a16:creationId xmlns:a16="http://schemas.microsoft.com/office/drawing/2014/main" id="{3DA9BABE-34F1-FA41-A2BB-BB4B232EB7A3}"/>
              </a:ext>
            </a:extLst>
          </p:cNvPr>
          <p:cNvSpPr>
            <a:spLocks noGrp="1"/>
          </p:cNvSpPr>
          <p:nvPr>
            <p:ph type="body" sz="quarter" idx="13"/>
          </p:nvPr>
        </p:nvSpPr>
        <p:spPr/>
        <p:txBody>
          <a:bodyPr/>
          <a:lstStyle/>
          <a:p>
            <a:r>
              <a:rPr lang="en-US" dirty="0"/>
              <a:t>Health</a:t>
            </a:r>
          </a:p>
        </p:txBody>
      </p:sp>
    </p:spTree>
    <p:extLst>
      <p:ext uri="{BB962C8B-B14F-4D97-AF65-F5344CB8AC3E}">
        <p14:creationId xmlns:p14="http://schemas.microsoft.com/office/powerpoint/2010/main" val="241416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5D2CA1-C81F-4D48-B79D-FAC896E3E1FF}"/>
              </a:ext>
            </a:extLst>
          </p:cNvPr>
          <p:cNvSpPr>
            <a:spLocks noGrp="1"/>
          </p:cNvSpPr>
          <p:nvPr>
            <p:ph idx="1"/>
          </p:nvPr>
        </p:nvSpPr>
        <p:spPr/>
        <p:txBody>
          <a:bodyPr/>
          <a:lstStyle/>
          <a:p>
            <a:r>
              <a:rPr lang="en-US" dirty="0"/>
              <a:t>Communities on the front lines of climate change experience the first, and often the worst, effects. Frontline communities in the Northwest include tribes and Indigenous peoples, those most dependent on natural resources for their livelihoods, and the economically disadvantaged. These communities generally prioritize basic needs, such as shelter, food, and transportation; frequently lack economic and political capital; and have fewer resources to prepare for and cope with climate disruptions. The social and cultural cohesion inherent in many of these communities provides a foundation for building community capacity and increasing resilience.</a:t>
            </a:r>
          </a:p>
        </p:txBody>
      </p:sp>
      <p:sp>
        <p:nvSpPr>
          <p:cNvPr id="3" name="Text Placeholder 2">
            <a:extLst>
              <a:ext uri="{FF2B5EF4-FFF2-40B4-BE49-F238E27FC236}">
                <a16:creationId xmlns:a16="http://schemas.microsoft.com/office/drawing/2014/main" id="{BA1259B9-7160-E047-BB2E-D68ECAC43380}"/>
              </a:ext>
            </a:extLst>
          </p:cNvPr>
          <p:cNvSpPr>
            <a:spLocks noGrp="1"/>
          </p:cNvSpPr>
          <p:nvPr>
            <p:ph type="body" sz="quarter" idx="10"/>
          </p:nvPr>
        </p:nvSpPr>
        <p:spPr/>
        <p:txBody>
          <a:bodyPr/>
          <a:lstStyle/>
          <a:p>
            <a:r>
              <a:rPr lang="en-US" dirty="0"/>
              <a:t>Key Message #5</a:t>
            </a:r>
          </a:p>
        </p:txBody>
      </p:sp>
      <p:sp>
        <p:nvSpPr>
          <p:cNvPr id="4" name="Text Placeholder 3">
            <a:extLst>
              <a:ext uri="{FF2B5EF4-FFF2-40B4-BE49-F238E27FC236}">
                <a16:creationId xmlns:a16="http://schemas.microsoft.com/office/drawing/2014/main" id="{AD997282-F8D5-B144-BC2F-009B87FAC25F}"/>
              </a:ext>
            </a:extLst>
          </p:cNvPr>
          <p:cNvSpPr>
            <a:spLocks noGrp="1"/>
          </p:cNvSpPr>
          <p:nvPr>
            <p:ph type="body" sz="quarter" idx="11"/>
          </p:nvPr>
        </p:nvSpPr>
        <p:spPr/>
        <p:txBody>
          <a:bodyPr/>
          <a:lstStyle/>
          <a:p>
            <a:r>
              <a:rPr lang="en-US" dirty="0"/>
              <a:t>24</a:t>
            </a:r>
          </a:p>
        </p:txBody>
      </p:sp>
      <p:sp>
        <p:nvSpPr>
          <p:cNvPr id="5" name="Text Placeholder 4">
            <a:extLst>
              <a:ext uri="{FF2B5EF4-FFF2-40B4-BE49-F238E27FC236}">
                <a16:creationId xmlns:a16="http://schemas.microsoft.com/office/drawing/2014/main" id="{925C02D6-B99C-8242-A5DF-B6E54B50FAC9}"/>
              </a:ext>
            </a:extLst>
          </p:cNvPr>
          <p:cNvSpPr>
            <a:spLocks noGrp="1"/>
          </p:cNvSpPr>
          <p:nvPr>
            <p:ph type="body" sz="quarter" idx="12"/>
          </p:nvPr>
        </p:nvSpPr>
        <p:spPr/>
        <p:txBody>
          <a:bodyPr/>
          <a:lstStyle/>
          <a:p>
            <a:r>
              <a:rPr lang="en-US" dirty="0"/>
              <a:t>Ch. 24 | Northwest</a:t>
            </a:r>
          </a:p>
        </p:txBody>
      </p:sp>
      <p:sp>
        <p:nvSpPr>
          <p:cNvPr id="6" name="Text Placeholder 5">
            <a:extLst>
              <a:ext uri="{FF2B5EF4-FFF2-40B4-BE49-F238E27FC236}">
                <a16:creationId xmlns:a16="http://schemas.microsoft.com/office/drawing/2014/main" id="{69C9144A-AE2F-B14F-84B0-FCFD513AA7F0}"/>
              </a:ext>
            </a:extLst>
          </p:cNvPr>
          <p:cNvSpPr>
            <a:spLocks noGrp="1"/>
          </p:cNvSpPr>
          <p:nvPr>
            <p:ph type="body" sz="quarter" idx="13"/>
          </p:nvPr>
        </p:nvSpPr>
        <p:spPr/>
        <p:txBody>
          <a:bodyPr/>
          <a:lstStyle/>
          <a:p>
            <a:r>
              <a:rPr lang="en-US" dirty="0"/>
              <a:t>Frontline Communities</a:t>
            </a:r>
          </a:p>
        </p:txBody>
      </p:sp>
    </p:spTree>
    <p:extLst>
      <p:ext uri="{BB962C8B-B14F-4D97-AF65-F5344CB8AC3E}">
        <p14:creationId xmlns:p14="http://schemas.microsoft.com/office/powerpoint/2010/main" val="2922739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FE16B46-4921-AD43-8AD6-BD23DA29C4B2}"/>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614659"/>
            <a:ext cx="4629150" cy="3088931"/>
          </a:xfrm>
        </p:spPr>
      </p:pic>
      <p:sp>
        <p:nvSpPr>
          <p:cNvPr id="3" name="Title 2">
            <a:extLst>
              <a:ext uri="{FF2B5EF4-FFF2-40B4-BE49-F238E27FC236}">
                <a16:creationId xmlns:a16="http://schemas.microsoft.com/office/drawing/2014/main" id="{1039B6B9-070A-1E46-8ADA-8E76C7252294}"/>
              </a:ext>
            </a:extLst>
          </p:cNvPr>
          <p:cNvSpPr>
            <a:spLocks noGrp="1"/>
          </p:cNvSpPr>
          <p:nvPr>
            <p:ph type="title"/>
          </p:nvPr>
        </p:nvSpPr>
        <p:spPr/>
        <p:txBody>
          <a:bodyPr/>
          <a:lstStyle/>
          <a:p>
            <a:r>
              <a:rPr lang="en-US" dirty="0"/>
              <a:t>Fig. 24.1: Detroit Lake Reservoir During Multiyear Drought</a:t>
            </a:r>
          </a:p>
        </p:txBody>
      </p:sp>
      <p:sp>
        <p:nvSpPr>
          <p:cNvPr id="4" name="Text Placeholder 3">
            <a:extLst>
              <a:ext uri="{FF2B5EF4-FFF2-40B4-BE49-F238E27FC236}">
                <a16:creationId xmlns:a16="http://schemas.microsoft.com/office/drawing/2014/main" id="{1E80680A-2DA9-AE48-B149-76867C873B29}"/>
              </a:ext>
            </a:extLst>
          </p:cNvPr>
          <p:cNvSpPr>
            <a:spLocks noGrp="1"/>
          </p:cNvSpPr>
          <p:nvPr>
            <p:ph type="body" sz="half" idx="2"/>
          </p:nvPr>
        </p:nvSpPr>
        <p:spPr/>
        <p:txBody>
          <a:bodyPr/>
          <a:lstStyle/>
          <a:p>
            <a:r>
              <a:rPr lang="en-US" dirty="0"/>
              <a:t>Detroit Lake Reservoir in Oregon at record-low levels in 2015. </a:t>
            </a:r>
            <a:r>
              <a:rPr lang="en-US" i="1" dirty="0"/>
              <a:t>Photo credit: Dave Reinert, Oregon State University. </a:t>
            </a:r>
          </a:p>
        </p:txBody>
      </p:sp>
      <p:sp>
        <p:nvSpPr>
          <p:cNvPr id="5" name="Text Placeholder 4">
            <a:extLst>
              <a:ext uri="{FF2B5EF4-FFF2-40B4-BE49-F238E27FC236}">
                <a16:creationId xmlns:a16="http://schemas.microsoft.com/office/drawing/2014/main" id="{EF4D9A34-6736-BE43-A69B-D83FE0A318FC}"/>
              </a:ext>
            </a:extLst>
          </p:cNvPr>
          <p:cNvSpPr>
            <a:spLocks noGrp="1"/>
          </p:cNvSpPr>
          <p:nvPr>
            <p:ph type="body" sz="quarter" idx="12"/>
          </p:nvPr>
        </p:nvSpPr>
        <p:spPr/>
        <p:txBody>
          <a:bodyPr/>
          <a:lstStyle/>
          <a:p>
            <a:r>
              <a:rPr lang="en-US" dirty="0"/>
              <a:t>Ch. 24 | Northwest</a:t>
            </a:r>
          </a:p>
        </p:txBody>
      </p:sp>
    </p:spTree>
    <p:extLst>
      <p:ext uri="{BB962C8B-B14F-4D97-AF65-F5344CB8AC3E}">
        <p14:creationId xmlns:p14="http://schemas.microsoft.com/office/powerpoint/2010/main" val="4268657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AEDD15A-8BD9-F143-A635-63EE2F26D067}"/>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844550"/>
            <a:ext cx="4629150" cy="4629150"/>
          </a:xfrm>
        </p:spPr>
      </p:pic>
      <p:sp>
        <p:nvSpPr>
          <p:cNvPr id="3" name="Title 2">
            <a:extLst>
              <a:ext uri="{FF2B5EF4-FFF2-40B4-BE49-F238E27FC236}">
                <a16:creationId xmlns:a16="http://schemas.microsoft.com/office/drawing/2014/main" id="{6084F674-758B-F844-B646-6ED91FD65663}"/>
              </a:ext>
            </a:extLst>
          </p:cNvPr>
          <p:cNvSpPr>
            <a:spLocks noGrp="1"/>
          </p:cNvSpPr>
          <p:nvPr>
            <p:ph type="title"/>
          </p:nvPr>
        </p:nvSpPr>
        <p:spPr/>
        <p:txBody>
          <a:bodyPr/>
          <a:lstStyle/>
          <a:p>
            <a:r>
              <a:rPr lang="en-US" dirty="0"/>
              <a:t>Fig. 24.2: Climate Change Will Impact Key Aspects of Life in the Northwest</a:t>
            </a:r>
          </a:p>
        </p:txBody>
      </p:sp>
      <p:sp>
        <p:nvSpPr>
          <p:cNvPr id="4" name="Text Placeholder 3">
            <a:extLst>
              <a:ext uri="{FF2B5EF4-FFF2-40B4-BE49-F238E27FC236}">
                <a16:creationId xmlns:a16="http://schemas.microsoft.com/office/drawing/2014/main" id="{CA07673D-D4EA-574D-B86D-7744B296C663}"/>
              </a:ext>
            </a:extLst>
          </p:cNvPr>
          <p:cNvSpPr>
            <a:spLocks noGrp="1"/>
          </p:cNvSpPr>
          <p:nvPr>
            <p:ph type="body" sz="half" idx="2"/>
          </p:nvPr>
        </p:nvSpPr>
        <p:spPr/>
        <p:txBody>
          <a:bodyPr>
            <a:normAutofit/>
          </a:bodyPr>
          <a:lstStyle/>
          <a:p>
            <a:r>
              <a:rPr lang="en-US" dirty="0"/>
              <a:t>The climate-related events of 2015 provide a glimpse into the Northwest’s future, because the kinds of extreme events that affected the Northwest in 2015 are projected to become more common. The climate impacts that occurred during this record-breaking warm and dry year highlight the close interrelationships between the climate, the natural and built environment, and the health and well-being of the Northwest’s residents. </a:t>
            </a:r>
            <a:r>
              <a:rPr lang="en-US" i="1" dirty="0"/>
              <a:t>Source: USGCRP.</a:t>
            </a:r>
          </a:p>
        </p:txBody>
      </p:sp>
      <p:sp>
        <p:nvSpPr>
          <p:cNvPr id="5" name="Text Placeholder 4">
            <a:extLst>
              <a:ext uri="{FF2B5EF4-FFF2-40B4-BE49-F238E27FC236}">
                <a16:creationId xmlns:a16="http://schemas.microsoft.com/office/drawing/2014/main" id="{98B371F5-7921-0B48-812A-A686B6C5F638}"/>
              </a:ext>
            </a:extLst>
          </p:cNvPr>
          <p:cNvSpPr>
            <a:spLocks noGrp="1"/>
          </p:cNvSpPr>
          <p:nvPr>
            <p:ph type="body" sz="quarter" idx="12"/>
          </p:nvPr>
        </p:nvSpPr>
        <p:spPr/>
        <p:txBody>
          <a:bodyPr/>
          <a:lstStyle/>
          <a:p>
            <a:r>
              <a:rPr lang="en-US" dirty="0"/>
              <a:t>Ch. 24 | Northwest</a:t>
            </a:r>
          </a:p>
        </p:txBody>
      </p:sp>
    </p:spTree>
    <p:extLst>
      <p:ext uri="{BB962C8B-B14F-4D97-AF65-F5344CB8AC3E}">
        <p14:creationId xmlns:p14="http://schemas.microsoft.com/office/powerpoint/2010/main" val="24954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E6FC740-7842-AB40-9A4A-8A911119EBD5}"/>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946180" y="1683027"/>
            <a:ext cx="4741190" cy="2912027"/>
          </a:xfrm>
        </p:spPr>
      </p:pic>
      <p:sp>
        <p:nvSpPr>
          <p:cNvPr id="3" name="Title 2">
            <a:extLst>
              <a:ext uri="{FF2B5EF4-FFF2-40B4-BE49-F238E27FC236}">
                <a16:creationId xmlns:a16="http://schemas.microsoft.com/office/drawing/2014/main" id="{CD000415-F1AF-7841-A6B5-FD73795104D7}"/>
              </a:ext>
            </a:extLst>
          </p:cNvPr>
          <p:cNvSpPr>
            <a:spLocks noGrp="1"/>
          </p:cNvSpPr>
          <p:nvPr>
            <p:ph type="title"/>
          </p:nvPr>
        </p:nvSpPr>
        <p:spPr/>
        <p:txBody>
          <a:bodyPr/>
          <a:lstStyle/>
          <a:p>
            <a:r>
              <a:rPr lang="en-US" dirty="0"/>
              <a:t>Fig. 24.3: Natural Resource Industry Jobs and Sales Revenues</a:t>
            </a:r>
          </a:p>
        </p:txBody>
      </p:sp>
      <p:sp>
        <p:nvSpPr>
          <p:cNvPr id="4" name="Text Placeholder 3">
            <a:extLst>
              <a:ext uri="{FF2B5EF4-FFF2-40B4-BE49-F238E27FC236}">
                <a16:creationId xmlns:a16="http://schemas.microsoft.com/office/drawing/2014/main" id="{3A798933-6E50-E14A-8784-12C437EE5431}"/>
              </a:ext>
            </a:extLst>
          </p:cNvPr>
          <p:cNvSpPr>
            <a:spLocks noGrp="1"/>
          </p:cNvSpPr>
          <p:nvPr>
            <p:ph type="body" sz="half" idx="2"/>
          </p:nvPr>
        </p:nvSpPr>
        <p:spPr/>
        <p:txBody>
          <a:bodyPr/>
          <a:lstStyle/>
          <a:p>
            <a:r>
              <a:rPr lang="en-US" dirty="0"/>
              <a:t>Natural resources are a key part of the Northwest economy. Climate change is putting natural resource sector jobs and sales revenues at risk. Jobs and sales figures include the agriculture, forestry, and fisheries sectors only, and are presented based on 2015 data for Idaho, Oregon, and Washington.</a:t>
            </a:r>
            <a:r>
              <a:rPr lang="en-US" baseline="30000" dirty="0"/>
              <a:t>17</a:t>
            </a:r>
            <a:r>
              <a:rPr lang="en-US" dirty="0"/>
              <a:t> </a:t>
            </a:r>
            <a:r>
              <a:rPr lang="en-US" i="1" dirty="0"/>
              <a:t>Source: U.S. Forest Service and Boise State University.</a:t>
            </a:r>
          </a:p>
        </p:txBody>
      </p:sp>
      <p:sp>
        <p:nvSpPr>
          <p:cNvPr id="5" name="Text Placeholder 4">
            <a:extLst>
              <a:ext uri="{FF2B5EF4-FFF2-40B4-BE49-F238E27FC236}">
                <a16:creationId xmlns:a16="http://schemas.microsoft.com/office/drawing/2014/main" id="{A26F3AD5-C0F5-134F-984A-165823F1003C}"/>
              </a:ext>
            </a:extLst>
          </p:cNvPr>
          <p:cNvSpPr>
            <a:spLocks noGrp="1"/>
          </p:cNvSpPr>
          <p:nvPr>
            <p:ph type="body" sz="quarter" idx="12"/>
          </p:nvPr>
        </p:nvSpPr>
        <p:spPr/>
        <p:txBody>
          <a:bodyPr/>
          <a:lstStyle/>
          <a:p>
            <a:r>
              <a:rPr lang="en-US" dirty="0"/>
              <a:t>Ch. 24 | Northwest</a:t>
            </a:r>
          </a:p>
        </p:txBody>
      </p:sp>
    </p:spTree>
    <p:extLst>
      <p:ext uri="{BB962C8B-B14F-4D97-AF65-F5344CB8AC3E}">
        <p14:creationId xmlns:p14="http://schemas.microsoft.com/office/powerpoint/2010/main" val="29388215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66BF551B-1CFC-5D4F-8C43-F662D3E1CE9D}" vid="{97513066-E6A4-D246-B8FE-041F18551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1828</Words>
  <Application>Microsoft Macintosh PowerPoint</Application>
  <PresentationFormat>On-screen Show (4:3)</PresentationFormat>
  <Paragraphs>102</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Fig. 24.1: Detroit Lake Reservoir During Multiyear Drought</vt:lpstr>
      <vt:lpstr>Fig. 24.2: Climate Change Will Impact Key Aspects of Life in the Northwest</vt:lpstr>
      <vt:lpstr>Fig. 24.3: Natural Resource Industry Jobs and Sales Revenues</vt:lpstr>
      <vt:lpstr>Fig. 24.4: Supplemental Watering of Livestock During Drought</vt:lpstr>
      <vt:lpstr>Fig. 24.5: Adaptive Agricultural Approaches in Practice</vt:lpstr>
      <vt:lpstr>Fig. 24.6: First Salmon Ceremony of the Lummi Tribe, Washington</vt:lpstr>
      <vt:lpstr>Fig. 24.7: Razor Clamming in Washington State</vt:lpstr>
      <vt:lpstr>Fig. 24.8: Wildfires Affect Outdoor Recreation</vt:lpstr>
      <vt:lpstr>Fig. 24.9: Pacific Salmon and the Identity and Culture of Northwest Tribes </vt:lpstr>
      <vt:lpstr>Fig. 24.10: Coastal Flooding in the Quinault Indian Nation</vt:lpstr>
      <vt:lpstr>Fig. 24.11: Multiple Climate Stressors Affect Vulnerable Infrastructure</vt:lpstr>
      <vt:lpstr>Fig. 24.12: Single-Source Water Systems in Washington</vt:lpstr>
      <vt:lpstr>Fig. 24.13: Healthcare Partnerships that Increase Resilience</vt:lpstr>
      <vt:lpstr>Fig. 24.14: Collaborations Can Use Existing Social Cohesion to Build Resilience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Microsoft Office User</cp:lastModifiedBy>
  <cp:revision>109</cp:revision>
  <dcterms:created xsi:type="dcterms:W3CDTF">2018-11-15T17:22:56Z</dcterms:created>
  <dcterms:modified xsi:type="dcterms:W3CDTF">2019-09-12T17:34:44Z</dcterms:modified>
</cp:coreProperties>
</file>