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79" r:id="rId10"/>
    <p:sldId id="280"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DD3"/>
    <a:srgbClr val="385623"/>
    <a:srgbClr val="3D88A8"/>
    <a:srgbClr val="6D5B97"/>
    <a:srgbClr val="102268"/>
    <a:srgbClr val="096BA3"/>
    <a:srgbClr val="0F9EFB"/>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0" autoAdjust="0"/>
    <p:restoredTop sz="78981" autoAdjust="0"/>
  </p:normalViewPr>
  <p:slideViewPr>
    <p:cSldViewPr snapToGrid="0" snapToObjects="1" showGuides="1">
      <p:cViewPr varScale="1">
        <p:scale>
          <a:sx n="67" d="100"/>
          <a:sy n="67" d="100"/>
        </p:scale>
        <p:origin x="1997" y="53"/>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73/pnas.1620229114"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rem.iastate.edu/research/STRIP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x.doi.org/10.1111/gcb.13429"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hioseagrant.osu.edu/p/3un8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ocj.com/2015/09/wetland-rehabilitation-effort-paying-of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1007/s10584-016-1721-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fpub.epa.gov/si/si_public_record_Report.cfm?dirEntryId=33509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x.doi.org/10.1175/WCAS-D-13-00044.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a:t>
            </a:r>
            <a:r>
              <a:rPr lang="en-US" sz="1200" kern="1200" dirty="0">
                <a:solidFill>
                  <a:schemeClr val="tx1"/>
                </a:solidFill>
                <a:effectLst/>
                <a:latin typeface="+mn-lt"/>
                <a:ea typeface="+mn-ea"/>
                <a:cs typeface="+mn-cs"/>
              </a:rPr>
              <a:t>Hatfield, J.L., K.J. </a:t>
            </a:r>
            <a:r>
              <a:rPr lang="en-US" sz="1200" kern="1200" dirty="0" err="1">
                <a:solidFill>
                  <a:schemeClr val="tx1"/>
                </a:solidFill>
                <a:effectLst/>
                <a:latin typeface="+mn-lt"/>
                <a:ea typeface="+mn-ea"/>
                <a:cs typeface="+mn-cs"/>
              </a:rPr>
              <a:t>Boote</a:t>
            </a:r>
            <a:r>
              <a:rPr lang="en-US" sz="1200" kern="1200" dirty="0">
                <a:solidFill>
                  <a:schemeClr val="tx1"/>
                </a:solidFill>
                <a:effectLst/>
                <a:latin typeface="+mn-lt"/>
                <a:ea typeface="+mn-ea"/>
                <a:cs typeface="+mn-cs"/>
              </a:rPr>
              <a:t>, B.A. Kimball, L.H. Ziska, R.C. </a:t>
            </a:r>
            <a:r>
              <a:rPr lang="en-US" sz="1200" kern="1200" dirty="0" err="1">
                <a:solidFill>
                  <a:schemeClr val="tx1"/>
                </a:solidFill>
                <a:effectLst/>
                <a:latin typeface="+mn-lt"/>
                <a:ea typeface="+mn-ea"/>
                <a:cs typeface="+mn-cs"/>
              </a:rPr>
              <a:t>Izaurralde</a:t>
            </a:r>
            <a:r>
              <a:rPr lang="en-US" sz="1200" kern="1200" dirty="0">
                <a:solidFill>
                  <a:schemeClr val="tx1"/>
                </a:solidFill>
                <a:effectLst/>
                <a:latin typeface="+mn-lt"/>
                <a:ea typeface="+mn-ea"/>
                <a:cs typeface="+mn-cs"/>
              </a:rPr>
              <a:t>, D. Ort, A.M. Thomson, and D. Wolfe, 2011: Climate impacts on agriculture: Implications for crop production. </a:t>
            </a:r>
            <a:r>
              <a:rPr lang="en-US" sz="1200" i="1" kern="1200" dirty="0">
                <a:solidFill>
                  <a:schemeClr val="tx1"/>
                </a:solidFill>
                <a:effectLst/>
                <a:latin typeface="+mn-lt"/>
                <a:ea typeface="+mn-ea"/>
                <a:cs typeface="+mn-cs"/>
              </a:rPr>
              <a:t>Agronomy Journal, </a:t>
            </a:r>
            <a:r>
              <a:rPr lang="en-US" sz="1200" b="1" kern="1200" dirty="0">
                <a:solidFill>
                  <a:schemeClr val="tx1"/>
                </a:solidFill>
                <a:effectLst/>
                <a:latin typeface="+mn-lt"/>
                <a:ea typeface="+mn-ea"/>
                <a:cs typeface="+mn-cs"/>
              </a:rPr>
              <a:t>103 </a:t>
            </a:r>
            <a:r>
              <a:rPr lang="en-US" sz="1200" kern="1200" dirty="0">
                <a:solidFill>
                  <a:schemeClr val="tx1"/>
                </a:solidFill>
                <a:effectLst/>
                <a:latin typeface="+mn-lt"/>
                <a:ea typeface="+mn-ea"/>
                <a:cs typeface="+mn-cs"/>
              </a:rPr>
              <a:t>(2), 351-370.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/10.2134/agronj2010.0303</a:t>
            </a:r>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58234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33: Schulte, L.A., J. </a:t>
            </a:r>
            <a:r>
              <a:rPr lang="en-US" sz="1200" kern="1200" dirty="0" err="1">
                <a:solidFill>
                  <a:schemeClr val="tx1"/>
                </a:solidFill>
                <a:effectLst/>
                <a:latin typeface="+mn-lt"/>
                <a:ea typeface="+mn-ea"/>
                <a:cs typeface="+mn-cs"/>
              </a:rPr>
              <a:t>Niemi</a:t>
            </a:r>
            <a:r>
              <a:rPr lang="en-US" sz="1200" kern="1200" dirty="0">
                <a:solidFill>
                  <a:schemeClr val="tx1"/>
                </a:solidFill>
                <a:effectLst/>
                <a:latin typeface="+mn-lt"/>
                <a:ea typeface="+mn-ea"/>
                <a:cs typeface="+mn-cs"/>
              </a:rPr>
              <a:t>, M.J. Helmers, M. Liebman, J.G. Arbuckle, D.E. James, R.K. </a:t>
            </a:r>
            <a:r>
              <a:rPr lang="en-US" sz="1200" kern="1200" dirty="0" err="1">
                <a:solidFill>
                  <a:schemeClr val="tx1"/>
                </a:solidFill>
                <a:effectLst/>
                <a:latin typeface="+mn-lt"/>
                <a:ea typeface="+mn-ea"/>
                <a:cs typeface="+mn-cs"/>
              </a:rPr>
              <a:t>Kolka</a:t>
            </a:r>
            <a:r>
              <a:rPr lang="en-US" sz="1200" kern="1200" dirty="0">
                <a:solidFill>
                  <a:schemeClr val="tx1"/>
                </a:solidFill>
                <a:effectLst/>
                <a:latin typeface="+mn-lt"/>
                <a:ea typeface="+mn-ea"/>
                <a:cs typeface="+mn-cs"/>
              </a:rPr>
              <a:t>, M.E. O’Neal, M.D. Tomer, J.C. Tyndall, H. </a:t>
            </a:r>
            <a:r>
              <a:rPr lang="en-US" sz="1200" kern="1200" dirty="0" err="1">
                <a:solidFill>
                  <a:schemeClr val="tx1"/>
                </a:solidFill>
                <a:effectLst/>
                <a:latin typeface="+mn-lt"/>
                <a:ea typeface="+mn-ea"/>
                <a:cs typeface="+mn-cs"/>
              </a:rPr>
              <a:t>Asbjornsen</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Drobney</a:t>
            </a:r>
            <a:r>
              <a:rPr lang="en-US" sz="1200" kern="1200" dirty="0">
                <a:solidFill>
                  <a:schemeClr val="tx1"/>
                </a:solidFill>
                <a:effectLst/>
                <a:latin typeface="+mn-lt"/>
                <a:ea typeface="+mn-ea"/>
                <a:cs typeface="+mn-cs"/>
              </a:rPr>
              <a:t>, J. Neal, G. Van </a:t>
            </a:r>
            <a:r>
              <a:rPr lang="en-US" sz="1200" kern="1200" dirty="0" err="1">
                <a:solidFill>
                  <a:schemeClr val="tx1"/>
                </a:solidFill>
                <a:effectLst/>
                <a:latin typeface="+mn-lt"/>
                <a:ea typeface="+mn-ea"/>
                <a:cs typeface="+mn-cs"/>
              </a:rPr>
              <a:t>Ryswyk</a:t>
            </a:r>
            <a:r>
              <a:rPr lang="en-US" sz="1200" kern="1200" dirty="0">
                <a:solidFill>
                  <a:schemeClr val="tx1"/>
                </a:solidFill>
                <a:effectLst/>
                <a:latin typeface="+mn-lt"/>
                <a:ea typeface="+mn-ea"/>
                <a:cs typeface="+mn-cs"/>
              </a:rPr>
              <a:t>, and C. Witte, 2017: Prairie strips improve biodiversity and the delivery of multiple ecosystem services from corn–soybean croplands. </a:t>
            </a:r>
            <a:r>
              <a:rPr lang="en-US" sz="1200" i="1" kern="1200" dirty="0">
                <a:solidFill>
                  <a:schemeClr val="tx1"/>
                </a:solidFill>
                <a:effectLst/>
                <a:latin typeface="+mn-lt"/>
                <a:ea typeface="+mn-ea"/>
                <a:cs typeface="+mn-cs"/>
              </a:rPr>
              <a:t>Proceedings of the National Academy of Sciences of the United States of America,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114</a:t>
            </a:r>
            <a:r>
              <a:rPr lang="en-US" sz="1200" kern="1200" dirty="0">
                <a:solidFill>
                  <a:schemeClr val="tx1"/>
                </a:solidFill>
                <a:effectLst/>
                <a:latin typeface="+mn-lt"/>
                <a:ea typeface="+mn-ea"/>
                <a:cs typeface="+mn-cs"/>
              </a:rPr>
              <a:t> (42), 11247-11252. </a:t>
            </a:r>
            <a:r>
              <a:rPr lang="en-US" sz="1200" u="sng" kern="1200" dirty="0">
                <a:solidFill>
                  <a:schemeClr val="tx1"/>
                </a:solidFill>
                <a:effectLst/>
                <a:latin typeface="+mn-lt"/>
                <a:ea typeface="+mn-ea"/>
                <a:cs typeface="+mn-cs"/>
                <a:hlinkClick r:id="rId3"/>
              </a:rPr>
              <a:t>http://dx.doi.org/10.1073/pnas.1620229114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 ISU, 2018: STRIPS (Science-based Trials of </a:t>
            </a:r>
            <a:r>
              <a:rPr lang="en-US" sz="1200" kern="1200" dirty="0" err="1">
                <a:solidFill>
                  <a:schemeClr val="tx1"/>
                </a:solidFill>
                <a:effectLst/>
                <a:latin typeface="+mn-lt"/>
                <a:ea typeface="+mn-ea"/>
                <a:cs typeface="+mn-cs"/>
              </a:rPr>
              <a:t>Rowcrops</a:t>
            </a:r>
            <a:r>
              <a:rPr lang="en-US" sz="1200" kern="1200" dirty="0">
                <a:solidFill>
                  <a:schemeClr val="tx1"/>
                </a:solidFill>
                <a:effectLst/>
                <a:latin typeface="+mn-lt"/>
                <a:ea typeface="+mn-ea"/>
                <a:cs typeface="+mn-cs"/>
              </a:rPr>
              <a:t> Integrated with Prairie Strips) Project [web site]. Iowa State University (ISU), Ames, IA. </a:t>
            </a:r>
            <a:r>
              <a:rPr lang="en-US" sz="1200" u="sng" kern="1200" dirty="0">
                <a:solidFill>
                  <a:schemeClr val="tx1"/>
                </a:solidFill>
                <a:effectLst/>
                <a:latin typeface="+mn-lt"/>
                <a:ea typeface="+mn-ea"/>
                <a:cs typeface="+mn-cs"/>
                <a:hlinkClick r:id="rId4"/>
              </a:rPr>
              <a:t>https://www.nrem.iastate.edu/research/STRIPS/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40932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141: Ash, J.D., T.J. </a:t>
            </a:r>
            <a:r>
              <a:rPr lang="en-US" sz="1200" kern="1200" dirty="0" err="1">
                <a:solidFill>
                  <a:schemeClr val="tx1"/>
                </a:solidFill>
                <a:effectLst/>
                <a:latin typeface="+mn-lt"/>
                <a:ea typeface="+mn-ea"/>
                <a:cs typeface="+mn-cs"/>
              </a:rPr>
              <a:t>Givnish</a:t>
            </a:r>
            <a:r>
              <a:rPr lang="en-US" sz="1200" kern="1200" dirty="0">
                <a:solidFill>
                  <a:schemeClr val="tx1"/>
                </a:solidFill>
                <a:effectLst/>
                <a:latin typeface="+mn-lt"/>
                <a:ea typeface="+mn-ea"/>
                <a:cs typeface="+mn-cs"/>
              </a:rPr>
              <a:t>, and D.M. Waller, 2017: Tracking lags in historical plant species’ shifts in relation to regional climate change. </a:t>
            </a:r>
            <a:r>
              <a:rPr lang="en-US" sz="1200" i="1" kern="1200" dirty="0">
                <a:solidFill>
                  <a:schemeClr val="tx1"/>
                </a:solidFill>
                <a:effectLst/>
                <a:latin typeface="+mn-lt"/>
                <a:ea typeface="+mn-ea"/>
                <a:cs typeface="+mn-cs"/>
              </a:rPr>
              <a:t>Global Change Biology,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(3), 1305-1315. </a:t>
            </a:r>
            <a:r>
              <a:rPr lang="en-US" sz="1200" u="sng" kern="1200" dirty="0">
                <a:solidFill>
                  <a:schemeClr val="tx1"/>
                </a:solidFill>
                <a:effectLst/>
                <a:latin typeface="+mn-lt"/>
                <a:ea typeface="+mn-ea"/>
                <a:cs typeface="+mn-cs"/>
                <a:hlinkClick r:id="rId3"/>
              </a:rPr>
              <a:t>http://dx.doi.org/10.1111/gcb.13429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187858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186: </a:t>
            </a:r>
            <a:r>
              <a:rPr lang="en-US" sz="1200" kern="1200" dirty="0" err="1">
                <a:solidFill>
                  <a:schemeClr val="tx1"/>
                </a:solidFill>
                <a:effectLst/>
                <a:latin typeface="+mn-lt"/>
                <a:ea typeface="+mn-ea"/>
                <a:cs typeface="+mn-cs"/>
              </a:rPr>
              <a:t>Dierkes</a:t>
            </a:r>
            <a:r>
              <a:rPr lang="en-US" sz="1200" kern="1200" dirty="0">
                <a:solidFill>
                  <a:schemeClr val="tx1"/>
                </a:solidFill>
                <a:effectLst/>
                <a:latin typeface="+mn-lt"/>
                <a:ea typeface="+mn-ea"/>
                <a:cs typeface="+mn-cs"/>
              </a:rPr>
              <a:t>, C., 2012: From farm fields to wetlands. </a:t>
            </a:r>
            <a:r>
              <a:rPr lang="en-US" sz="1200" i="1" kern="1200" dirty="0">
                <a:solidFill>
                  <a:schemeClr val="tx1"/>
                </a:solidFill>
                <a:effectLst/>
                <a:latin typeface="+mn-lt"/>
                <a:ea typeface="+mn-ea"/>
                <a:cs typeface="+mn-cs"/>
              </a:rPr>
              <a:t>Twine Line,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(4), 3-5. </a:t>
            </a:r>
            <a:r>
              <a:rPr lang="en-US" sz="1200" u="sng" kern="1200" dirty="0">
                <a:solidFill>
                  <a:schemeClr val="tx1"/>
                </a:solidFill>
                <a:effectLst/>
                <a:latin typeface="+mn-lt"/>
                <a:ea typeface="+mn-ea"/>
                <a:cs typeface="+mn-cs"/>
                <a:hlinkClick r:id="rId3"/>
              </a:rPr>
              <a:t>https://ohioseagrant.osu.edu/p/3un80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187: Staff Writer, 2015: Country Life: Wetland rehabilitation effort paying off. </a:t>
            </a:r>
            <a:r>
              <a:rPr lang="en-US" sz="1200" i="1" kern="1200" dirty="0">
                <a:solidFill>
                  <a:schemeClr val="tx1"/>
                </a:solidFill>
                <a:effectLst/>
                <a:latin typeface="+mn-lt"/>
                <a:ea typeface="+mn-ea"/>
                <a:cs typeface="+mn-cs"/>
              </a:rPr>
              <a:t>Ohio Ag Net</a:t>
            </a:r>
            <a:r>
              <a:rPr lang="en-US" sz="1200" kern="1200" dirty="0">
                <a:solidFill>
                  <a:schemeClr val="tx1"/>
                </a:solidFill>
                <a:effectLst/>
                <a:latin typeface="+mn-lt"/>
                <a:ea typeface="+mn-ea"/>
                <a:cs typeface="+mn-cs"/>
              </a:rPr>
              <a:t>, September 30. </a:t>
            </a:r>
            <a:r>
              <a:rPr lang="en-US" sz="1200" kern="1200" dirty="0" err="1">
                <a:solidFill>
                  <a:schemeClr val="tx1"/>
                </a:solidFill>
                <a:effectLst/>
                <a:latin typeface="+mn-lt"/>
                <a:ea typeface="+mn-ea"/>
                <a:cs typeface="+mn-cs"/>
              </a:rPr>
              <a:t>Agri</a:t>
            </a:r>
            <a:r>
              <a:rPr lang="en-US" sz="1200" kern="1200" dirty="0">
                <a:solidFill>
                  <a:schemeClr val="tx1"/>
                </a:solidFill>
                <a:effectLst/>
                <a:latin typeface="+mn-lt"/>
                <a:ea typeface="+mn-ea"/>
                <a:cs typeface="+mn-cs"/>
              </a:rPr>
              <a:t> Communicators Inc., Columbus, OH. </a:t>
            </a:r>
            <a:r>
              <a:rPr lang="en-US" sz="1200" u="sng" kern="1200" dirty="0">
                <a:solidFill>
                  <a:schemeClr val="tx1"/>
                </a:solidFill>
                <a:effectLst/>
                <a:latin typeface="+mn-lt"/>
                <a:ea typeface="+mn-ea"/>
                <a:cs typeface="+mn-cs"/>
                <a:hlinkClick r:id="rId4"/>
              </a:rPr>
              <a:t>http://ocj.com/2015/09/wetland-rehabilitation-effort-paying-off/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314727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192: Mason, L.A., C.M. </a:t>
            </a:r>
            <a:r>
              <a:rPr lang="en-US" sz="1200" kern="1200" dirty="0" err="1">
                <a:solidFill>
                  <a:schemeClr val="tx1"/>
                </a:solidFill>
                <a:effectLst/>
                <a:latin typeface="+mn-lt"/>
                <a:ea typeface="+mn-ea"/>
                <a:cs typeface="+mn-cs"/>
              </a:rPr>
              <a:t>Riseng</a:t>
            </a:r>
            <a:r>
              <a:rPr lang="en-US" sz="1200" kern="1200" dirty="0">
                <a:solidFill>
                  <a:schemeClr val="tx1"/>
                </a:solidFill>
                <a:effectLst/>
                <a:latin typeface="+mn-lt"/>
                <a:ea typeface="+mn-ea"/>
                <a:cs typeface="+mn-cs"/>
              </a:rPr>
              <a:t>, A.D. </a:t>
            </a:r>
            <a:r>
              <a:rPr lang="en-US" sz="1200" kern="1200" dirty="0" err="1">
                <a:solidFill>
                  <a:schemeClr val="tx1"/>
                </a:solidFill>
                <a:effectLst/>
                <a:latin typeface="+mn-lt"/>
                <a:ea typeface="+mn-ea"/>
                <a:cs typeface="+mn-cs"/>
              </a:rPr>
              <a:t>Gronewold</a:t>
            </a:r>
            <a:r>
              <a:rPr lang="en-US" sz="1200" kern="1200" dirty="0">
                <a:solidFill>
                  <a:schemeClr val="tx1"/>
                </a:solidFill>
                <a:effectLst/>
                <a:latin typeface="+mn-lt"/>
                <a:ea typeface="+mn-ea"/>
                <a:cs typeface="+mn-cs"/>
              </a:rPr>
              <a:t>, E.S. Rutherford, J. Wang, A. </a:t>
            </a:r>
            <a:r>
              <a:rPr lang="en-US" sz="1200" kern="1200" dirty="0" err="1">
                <a:solidFill>
                  <a:schemeClr val="tx1"/>
                </a:solidFill>
                <a:effectLst/>
                <a:latin typeface="+mn-lt"/>
                <a:ea typeface="+mn-ea"/>
                <a:cs typeface="+mn-cs"/>
              </a:rPr>
              <a:t>Clites</a:t>
            </a:r>
            <a:r>
              <a:rPr lang="en-US" sz="1200" kern="1200" dirty="0">
                <a:solidFill>
                  <a:schemeClr val="tx1"/>
                </a:solidFill>
                <a:effectLst/>
                <a:latin typeface="+mn-lt"/>
                <a:ea typeface="+mn-ea"/>
                <a:cs typeface="+mn-cs"/>
              </a:rPr>
              <a:t>, S.D.P. Smith, and P.B. McIntyre, 2016: Fine-scale spatial variation in ice cover and surface temperature trends across the surface of the Laurentian Great Lakes. </a:t>
            </a:r>
            <a:r>
              <a:rPr lang="en-US" sz="1200" i="1" kern="1200" dirty="0">
                <a:solidFill>
                  <a:schemeClr val="tx1"/>
                </a:solidFill>
                <a:effectLst/>
                <a:latin typeface="+mn-lt"/>
                <a:ea typeface="+mn-ea"/>
                <a:cs typeface="+mn-cs"/>
              </a:rPr>
              <a:t>Climatic Change,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138</a:t>
            </a:r>
            <a:r>
              <a:rPr lang="en-US" sz="1200" kern="1200" dirty="0">
                <a:solidFill>
                  <a:schemeClr val="tx1"/>
                </a:solidFill>
                <a:effectLst/>
                <a:latin typeface="+mn-lt"/>
                <a:ea typeface="+mn-ea"/>
                <a:cs typeface="+mn-cs"/>
              </a:rPr>
              <a:t> (1), 71-83. </a:t>
            </a:r>
            <a:r>
              <a:rPr lang="en-US" sz="1200" u="sng" kern="1200" dirty="0">
                <a:solidFill>
                  <a:schemeClr val="tx1"/>
                </a:solidFill>
                <a:effectLst/>
                <a:latin typeface="+mn-lt"/>
                <a:ea typeface="+mn-ea"/>
                <a:cs typeface="+mn-cs"/>
                <a:hlinkClick r:id="rId3"/>
              </a:rPr>
              <a:t>http://dx.doi.org/10.1007/s10584-016-1721-2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321938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28: EPA, 2017: Multi-model Framework for Quantitative Sectoral Impacts Analysis: A Technical Report for the Fourth National Climate Assessment. EPA 430‐R‐17‐001. U.S. Environmental Protection Agency (EPA), Washington, DC, 271 pp. </a:t>
            </a:r>
            <a:r>
              <a:rPr lang="en-US" sz="1200" u="sng" kern="1200" dirty="0">
                <a:solidFill>
                  <a:schemeClr val="tx1"/>
                </a:solidFill>
                <a:effectLst/>
                <a:latin typeface="+mn-lt"/>
                <a:ea typeface="+mn-ea"/>
                <a:cs typeface="+mn-cs"/>
                <a:hlinkClick r:id="rId3"/>
              </a:rPr>
              <a:t>https://cfpub.epa.gov/si/si_public_record_Report.cfm?dirEntryId=335095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378840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294: </a:t>
            </a:r>
            <a:r>
              <a:rPr lang="en-US" sz="1200" kern="1200" dirty="0" err="1">
                <a:solidFill>
                  <a:schemeClr val="tx1"/>
                </a:solidFill>
                <a:effectLst/>
                <a:latin typeface="+mn-lt"/>
                <a:ea typeface="+mn-ea"/>
                <a:cs typeface="+mn-cs"/>
              </a:rPr>
              <a:t>Lemos</a:t>
            </a:r>
            <a:r>
              <a:rPr lang="en-US" sz="1200" kern="1200" dirty="0">
                <a:solidFill>
                  <a:schemeClr val="tx1"/>
                </a:solidFill>
                <a:effectLst/>
                <a:latin typeface="+mn-lt"/>
                <a:ea typeface="+mn-ea"/>
                <a:cs typeface="+mn-cs"/>
              </a:rPr>
              <a:t>, M.C., C.J. Kirchhoff, S.E. </a:t>
            </a:r>
            <a:r>
              <a:rPr lang="en-US" sz="1200" kern="1200" dirty="0" err="1">
                <a:solidFill>
                  <a:schemeClr val="tx1"/>
                </a:solidFill>
                <a:effectLst/>
                <a:latin typeface="+mn-lt"/>
                <a:ea typeface="+mn-ea"/>
                <a:cs typeface="+mn-cs"/>
              </a:rPr>
              <a:t>Kalafatis</a:t>
            </a:r>
            <a:r>
              <a:rPr lang="en-US" sz="1200" kern="1200" dirty="0">
                <a:solidFill>
                  <a:schemeClr val="tx1"/>
                </a:solidFill>
                <a:effectLst/>
                <a:latin typeface="+mn-lt"/>
                <a:ea typeface="+mn-ea"/>
                <a:cs typeface="+mn-cs"/>
              </a:rPr>
              <a:t>, D. </a:t>
            </a:r>
            <a:r>
              <a:rPr lang="en-US" sz="1200" kern="1200" dirty="0" err="1">
                <a:solidFill>
                  <a:schemeClr val="tx1"/>
                </a:solidFill>
                <a:effectLst/>
                <a:latin typeface="+mn-lt"/>
                <a:ea typeface="+mn-ea"/>
                <a:cs typeface="+mn-cs"/>
              </a:rPr>
              <a:t>Scavia</a:t>
            </a:r>
            <a:r>
              <a:rPr lang="en-US" sz="1200" kern="1200" dirty="0">
                <a:solidFill>
                  <a:schemeClr val="tx1"/>
                </a:solidFill>
                <a:effectLst/>
                <a:latin typeface="+mn-lt"/>
                <a:ea typeface="+mn-ea"/>
                <a:cs typeface="+mn-cs"/>
              </a:rPr>
              <a:t>, and R.B. Rood, 2014: Moving climate information off the shelf: Boundary chains and the role of RISAs as adaptive organizations. </a:t>
            </a:r>
            <a:r>
              <a:rPr lang="en-US" sz="1200" i="1" kern="1200" dirty="0">
                <a:solidFill>
                  <a:schemeClr val="tx1"/>
                </a:solidFill>
                <a:effectLst/>
                <a:latin typeface="+mn-lt"/>
                <a:ea typeface="+mn-ea"/>
                <a:cs typeface="+mn-cs"/>
              </a:rPr>
              <a:t>Weather, Climate, and Society,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(2), 273-285. </a:t>
            </a:r>
            <a:r>
              <a:rPr lang="en-US" sz="1200" u="sng" kern="1200" dirty="0">
                <a:solidFill>
                  <a:schemeClr val="tx1"/>
                </a:solidFill>
                <a:effectLst/>
                <a:latin typeface="+mn-lt"/>
                <a:ea typeface="+mn-ea"/>
                <a:cs typeface="+mn-cs"/>
                <a:hlinkClick r:id="rId3"/>
              </a:rPr>
              <a:t>http://dx.doi.org/10.1175/WCAS-D-13-00044.1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619998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xmlns=""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xmlns=""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1631" y="545541"/>
            <a:ext cx="1420426" cy="1503613"/>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xmlns=""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xmlns=""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xmlns=""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xmlns=""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xmlns=""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xmlns=""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xmlns=""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xmlns=""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x.doi.org/10.2134/agronj2010.0303"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nrem.iastate.edu/research/STRIPS/" TargetMode="External"/><Relationship Id="rId4" Type="http://schemas.openxmlformats.org/officeDocument/2006/relationships/hyperlink" Target="http://dx.doi.org/10.1073/pnas.162022911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1111/gcb.1342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ocj.com/2015/09/wetland-rehabilitation-effort-paying-off/" TargetMode="External"/><Relationship Id="rId4" Type="http://schemas.openxmlformats.org/officeDocument/2006/relationships/hyperlink" Target="https://ohioseagrant.osu.edu/p/3un8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dx.doi.org/10.1007/s10584-016-172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cfpub.epa.gov/si/si_public_record_Report.cfm?dirEntryId=33509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x.doi.org/10.1175/WCAS-D-13-00044.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doi.org/10.7930/NCA4.2018.CH2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21 | Midwest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81704EFA-B2E0-3F44-AC7B-0C5C20E3A163}"/>
              </a:ext>
            </a:extLst>
          </p:cNvPr>
          <p:cNvGraphicFramePr>
            <a:graphicFrameLocks noGrp="1"/>
          </p:cNvGraphicFramePr>
          <p:nvPr>
            <p:ph sz="quarter" idx="10"/>
            <p:extLst>
              <p:ext uri="{D42A27DB-BD31-4B8C-83A1-F6EECF244321}">
                <p14:modId xmlns:p14="http://schemas.microsoft.com/office/powerpoint/2010/main" val="3843062390"/>
              </p:ext>
            </p:extLst>
          </p:nvPr>
        </p:nvGraphicFramePr>
        <p:xfrm>
          <a:off x="630238" y="1692105"/>
          <a:ext cx="7886700" cy="1320800"/>
        </p:xfrm>
        <a:graphic>
          <a:graphicData uri="http://schemas.openxmlformats.org/drawingml/2006/table">
            <a:tbl>
              <a:tblPr bandRow="1">
                <a:tableStyleId>{5C22544A-7EE6-4342-B048-85BDC9FD1C3A}</a:tableStyleId>
              </a:tblPr>
              <a:tblGrid>
                <a:gridCol w="1577340">
                  <a:extLst>
                    <a:ext uri="{9D8B030D-6E8A-4147-A177-3AD203B41FA5}">
                      <a16:colId xmlns:a16="http://schemas.microsoft.com/office/drawing/2014/main" xmlns="" val="1175278917"/>
                    </a:ext>
                  </a:extLst>
                </a:gridCol>
                <a:gridCol w="1577340">
                  <a:extLst>
                    <a:ext uri="{9D8B030D-6E8A-4147-A177-3AD203B41FA5}">
                      <a16:colId xmlns:a16="http://schemas.microsoft.com/office/drawing/2014/main" xmlns="" val="1404436670"/>
                    </a:ext>
                  </a:extLst>
                </a:gridCol>
                <a:gridCol w="1577340">
                  <a:extLst>
                    <a:ext uri="{9D8B030D-6E8A-4147-A177-3AD203B41FA5}">
                      <a16:colId xmlns:a16="http://schemas.microsoft.com/office/drawing/2014/main" xmlns="" val="2371139556"/>
                    </a:ext>
                  </a:extLst>
                </a:gridCol>
                <a:gridCol w="1577340">
                  <a:extLst>
                    <a:ext uri="{9D8B030D-6E8A-4147-A177-3AD203B41FA5}">
                      <a16:colId xmlns:a16="http://schemas.microsoft.com/office/drawing/2014/main" xmlns="" val="3734330657"/>
                    </a:ext>
                  </a:extLst>
                </a:gridCol>
                <a:gridCol w="1577340">
                  <a:extLst>
                    <a:ext uri="{9D8B030D-6E8A-4147-A177-3AD203B41FA5}">
                      <a16:colId xmlns:a16="http://schemas.microsoft.com/office/drawing/2014/main" xmlns="" val="193815402"/>
                    </a:ext>
                  </a:extLst>
                </a:gridCol>
              </a:tblGrid>
              <a:tr h="440306">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Crop </a:t>
                      </a:r>
                      <a:endParaRPr lang="en-US" sz="4000" dirty="0">
                        <a:effectLst/>
                        <a:latin typeface="Calibri" panose="020F0502020204030204" pitchFamily="34" charset="0"/>
                        <a:cs typeface="Calibri" panose="020F0502020204030204" pitchFamily="34" charset="0"/>
                      </a:endParaRPr>
                    </a:p>
                  </a:txBody>
                  <a:tcPr anchor="ctr">
                    <a:solidFill>
                      <a:srgbClr val="38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Optimum Growth </a:t>
                      </a:r>
                      <a:endParaRPr lang="en-US" sz="4000" dirty="0">
                        <a:effectLst/>
                        <a:latin typeface="Calibri" panose="020F0502020204030204" pitchFamily="34" charset="0"/>
                        <a:cs typeface="Calibri" panose="020F0502020204030204" pitchFamily="34" charset="0"/>
                      </a:endParaRPr>
                    </a:p>
                  </a:txBody>
                  <a:tcPr anchor="ctr">
                    <a:solidFill>
                      <a:srgbClr val="38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Failure for Growth </a:t>
                      </a:r>
                      <a:endParaRPr lang="en-US" sz="4000" dirty="0">
                        <a:effectLst/>
                        <a:latin typeface="Calibri" panose="020F0502020204030204" pitchFamily="34" charset="0"/>
                        <a:cs typeface="Calibri" panose="020F0502020204030204" pitchFamily="34" charset="0"/>
                      </a:endParaRPr>
                    </a:p>
                  </a:txBody>
                  <a:tcPr anchor="ctr">
                    <a:solidFill>
                      <a:srgbClr val="38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Optimum Reproduction </a:t>
                      </a:r>
                      <a:endParaRPr lang="en-US" sz="4000" dirty="0">
                        <a:effectLst/>
                        <a:latin typeface="Calibri" panose="020F0502020204030204" pitchFamily="34" charset="0"/>
                        <a:cs typeface="Calibri" panose="020F0502020204030204" pitchFamily="34" charset="0"/>
                      </a:endParaRPr>
                    </a:p>
                  </a:txBody>
                  <a:tcPr anchor="ctr">
                    <a:solidFill>
                      <a:srgbClr val="385623"/>
                    </a:solidFill>
                  </a:tcPr>
                </a:tc>
                <a:tc>
                  <a:txBody>
                    <a:bodyPr/>
                    <a:lstStyle/>
                    <a:p>
                      <a:pPr algn="ctr"/>
                      <a:r>
                        <a:rPr lang="en-US" sz="1600" b="1" dirty="0">
                          <a:solidFill>
                            <a:srgbClr val="FFFFFF"/>
                          </a:solidFill>
                          <a:effectLst/>
                          <a:latin typeface="Calibri" panose="020F0502020204030204" pitchFamily="34" charset="0"/>
                          <a:cs typeface="Calibri" panose="020F0502020204030204" pitchFamily="34" charset="0"/>
                        </a:rPr>
                        <a:t>Failure for Reproduction </a:t>
                      </a:r>
                      <a:endParaRPr lang="en-US" sz="4000" dirty="0">
                        <a:effectLst/>
                        <a:latin typeface="Calibri" panose="020F0502020204030204" pitchFamily="34" charset="0"/>
                        <a:cs typeface="Calibri" panose="020F0502020204030204" pitchFamily="34" charset="0"/>
                      </a:endParaRPr>
                    </a:p>
                  </a:txBody>
                  <a:tcPr anchor="ctr">
                    <a:solidFill>
                      <a:srgbClr val="385623"/>
                    </a:solidFill>
                  </a:tcPr>
                </a:tc>
                <a:extLst>
                  <a:ext uri="{0D108BD9-81ED-4DB2-BD59-A6C34878D82A}">
                    <a16:rowId xmlns:a16="http://schemas.microsoft.com/office/drawing/2014/main" xmlns="" val="2787443071"/>
                  </a:ext>
                </a:extLst>
              </a:tr>
              <a:tr h="370840">
                <a:tc>
                  <a:txBody>
                    <a:bodyPr/>
                    <a:lstStyle/>
                    <a:p>
                      <a:pPr algn="ctr"/>
                      <a:r>
                        <a:rPr lang="en-US" sz="1400" dirty="0">
                          <a:effectLst/>
                          <a:latin typeface="Calibri" panose="020F0502020204030204" pitchFamily="34" charset="0"/>
                          <a:cs typeface="Calibri" panose="020F0502020204030204" pitchFamily="34" charset="0"/>
                        </a:rPr>
                        <a:t>Corn </a:t>
                      </a:r>
                      <a:endParaRPr lang="en-US" sz="3600" dirty="0">
                        <a:effectLst/>
                        <a:latin typeface="Calibri" panose="020F0502020204030204" pitchFamily="34" charset="0"/>
                        <a:cs typeface="Calibri" panose="020F0502020204030204" pitchFamily="34" charset="0"/>
                      </a:endParaRPr>
                    </a:p>
                  </a:txBody>
                  <a:tcPr anchor="ctr">
                    <a:solidFill>
                      <a:srgbClr val="D7DDD3"/>
                    </a:solidFill>
                  </a:tcPr>
                </a:tc>
                <a:tc>
                  <a:txBody>
                    <a:bodyPr/>
                    <a:lstStyle/>
                    <a:p>
                      <a:pPr algn="ctr"/>
                      <a:r>
                        <a:rPr lang="en-US" sz="1400" dirty="0">
                          <a:effectLst/>
                          <a:latin typeface="Calibri" panose="020F0502020204030204" pitchFamily="34" charset="0"/>
                          <a:cs typeface="Calibri" panose="020F0502020204030204" pitchFamily="34" charset="0"/>
                        </a:rPr>
                        <a:t>80°F </a:t>
                      </a:r>
                      <a:endParaRPr lang="en-US" sz="3600" dirty="0">
                        <a:effectLst/>
                        <a:latin typeface="Calibri" panose="020F0502020204030204" pitchFamily="34" charset="0"/>
                        <a:cs typeface="Calibri" panose="020F0502020204030204" pitchFamily="34" charset="0"/>
                      </a:endParaRPr>
                    </a:p>
                  </a:txBody>
                  <a:tcPr anchor="ctr">
                    <a:solidFill>
                      <a:srgbClr val="D7DDD3"/>
                    </a:solidFill>
                  </a:tcPr>
                </a:tc>
                <a:tc>
                  <a:txBody>
                    <a:bodyPr/>
                    <a:lstStyle/>
                    <a:p>
                      <a:pPr algn="ctr"/>
                      <a:r>
                        <a:rPr lang="en-US" sz="1400" dirty="0">
                          <a:effectLst/>
                          <a:latin typeface="Calibri" panose="020F0502020204030204" pitchFamily="34" charset="0"/>
                          <a:cs typeface="Calibri" panose="020F0502020204030204" pitchFamily="34" charset="0"/>
                        </a:rPr>
                        <a:t>105°F </a:t>
                      </a:r>
                      <a:endParaRPr lang="en-US" sz="3600" dirty="0">
                        <a:effectLst/>
                        <a:latin typeface="Calibri" panose="020F0502020204030204" pitchFamily="34" charset="0"/>
                        <a:cs typeface="Calibri" panose="020F0502020204030204" pitchFamily="34" charset="0"/>
                      </a:endParaRPr>
                    </a:p>
                  </a:txBody>
                  <a:tcPr anchor="ctr">
                    <a:solidFill>
                      <a:srgbClr val="D7DDD3"/>
                    </a:solidFill>
                  </a:tcPr>
                </a:tc>
                <a:tc>
                  <a:txBody>
                    <a:bodyPr/>
                    <a:lstStyle/>
                    <a:p>
                      <a:pPr algn="ctr"/>
                      <a:r>
                        <a:rPr lang="en-US" sz="1400" dirty="0">
                          <a:effectLst/>
                          <a:latin typeface="Calibri" panose="020F0502020204030204" pitchFamily="34" charset="0"/>
                          <a:cs typeface="Calibri" panose="020F0502020204030204" pitchFamily="34" charset="0"/>
                        </a:rPr>
                        <a:t>67°F </a:t>
                      </a:r>
                      <a:endParaRPr lang="en-US" sz="3600" dirty="0">
                        <a:effectLst/>
                        <a:latin typeface="Calibri" panose="020F0502020204030204" pitchFamily="34" charset="0"/>
                        <a:cs typeface="Calibri" panose="020F0502020204030204" pitchFamily="34" charset="0"/>
                      </a:endParaRPr>
                    </a:p>
                  </a:txBody>
                  <a:tcPr anchor="ctr">
                    <a:solidFill>
                      <a:srgbClr val="D7DDD3"/>
                    </a:solidFill>
                  </a:tcPr>
                </a:tc>
                <a:tc>
                  <a:txBody>
                    <a:bodyPr/>
                    <a:lstStyle/>
                    <a:p>
                      <a:pPr algn="ctr"/>
                      <a:r>
                        <a:rPr lang="en-US" sz="1400" dirty="0">
                          <a:effectLst/>
                          <a:latin typeface="Calibri" panose="020F0502020204030204" pitchFamily="34" charset="0"/>
                          <a:cs typeface="Calibri" panose="020F0502020204030204" pitchFamily="34" charset="0"/>
                        </a:rPr>
                        <a:t>95°F </a:t>
                      </a:r>
                      <a:endParaRPr lang="en-US" sz="3600" dirty="0">
                        <a:effectLst/>
                        <a:latin typeface="Calibri" panose="020F0502020204030204" pitchFamily="34" charset="0"/>
                        <a:cs typeface="Calibri" panose="020F0502020204030204" pitchFamily="34" charset="0"/>
                      </a:endParaRPr>
                    </a:p>
                  </a:txBody>
                  <a:tcPr anchor="ctr">
                    <a:solidFill>
                      <a:srgbClr val="D7DDD3"/>
                    </a:solidFill>
                  </a:tcPr>
                </a:tc>
                <a:extLst>
                  <a:ext uri="{0D108BD9-81ED-4DB2-BD59-A6C34878D82A}">
                    <a16:rowId xmlns:a16="http://schemas.microsoft.com/office/drawing/2014/main" xmlns="" val="3981576648"/>
                  </a:ext>
                </a:extLst>
              </a:tr>
              <a:tr h="370840">
                <a:tc>
                  <a:txBody>
                    <a:bodyPr/>
                    <a:lstStyle/>
                    <a:p>
                      <a:pPr algn="ctr"/>
                      <a:r>
                        <a:rPr lang="en-US" sz="1400">
                          <a:effectLst/>
                          <a:latin typeface="Calibri" panose="020F0502020204030204" pitchFamily="34" charset="0"/>
                          <a:cs typeface="Calibri" panose="020F0502020204030204" pitchFamily="34" charset="0"/>
                        </a:rPr>
                        <a:t>Soybean </a:t>
                      </a:r>
                      <a:endParaRPr lang="en-US" sz="3600">
                        <a:effectLst/>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86°F </a:t>
                      </a:r>
                      <a:endParaRPr lang="en-US" sz="3600" dirty="0">
                        <a:effectLst/>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n-US" sz="1400">
                          <a:effectLst/>
                          <a:latin typeface="Calibri" panose="020F0502020204030204" pitchFamily="34" charset="0"/>
                          <a:cs typeface="Calibri" panose="020F0502020204030204" pitchFamily="34" charset="0"/>
                        </a:rPr>
                        <a:t>101°F </a:t>
                      </a:r>
                      <a:endParaRPr lang="en-US" sz="3600">
                        <a:effectLst/>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72°F </a:t>
                      </a:r>
                      <a:endParaRPr lang="en-US" sz="3600" dirty="0">
                        <a:effectLst/>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102°F </a:t>
                      </a:r>
                      <a:endParaRPr lang="en-US" sz="3600" dirty="0">
                        <a:effectLst/>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xmlns="" val="1378631932"/>
                  </a:ext>
                </a:extLst>
              </a:tr>
            </a:tbl>
          </a:graphicData>
        </a:graphic>
      </p:graphicFrame>
      <p:sp>
        <p:nvSpPr>
          <p:cNvPr id="3" name="Title 2">
            <a:extLst>
              <a:ext uri="{FF2B5EF4-FFF2-40B4-BE49-F238E27FC236}">
                <a16:creationId xmlns:a16="http://schemas.microsoft.com/office/drawing/2014/main" xmlns="" id="{EFCD32E3-AC95-F645-BC39-8ECB0BE37D65}"/>
              </a:ext>
            </a:extLst>
          </p:cNvPr>
          <p:cNvSpPr>
            <a:spLocks noGrp="1"/>
          </p:cNvSpPr>
          <p:nvPr>
            <p:ph type="title"/>
          </p:nvPr>
        </p:nvSpPr>
        <p:spPr/>
        <p:txBody>
          <a:bodyPr/>
          <a:lstStyle/>
          <a:p>
            <a:r>
              <a:rPr lang="en-US" dirty="0"/>
              <a:t>Table 21.2: Optimum and Failure Temperatures for Vegetative Growth and Reproduction</a:t>
            </a:r>
          </a:p>
        </p:txBody>
      </p:sp>
      <p:sp>
        <p:nvSpPr>
          <p:cNvPr id="4" name="Text Placeholder 3">
            <a:extLst>
              <a:ext uri="{FF2B5EF4-FFF2-40B4-BE49-F238E27FC236}">
                <a16:creationId xmlns:a16="http://schemas.microsoft.com/office/drawing/2014/main" xmlns="" id="{D89B644F-7CA2-B140-8F4B-FD443B6C3806}"/>
              </a:ext>
            </a:extLst>
          </p:cNvPr>
          <p:cNvSpPr>
            <a:spLocks noGrp="1"/>
          </p:cNvSpPr>
          <p:nvPr>
            <p:ph type="body" sz="half" idx="2"/>
          </p:nvPr>
        </p:nvSpPr>
        <p:spPr/>
        <p:txBody>
          <a:bodyPr/>
          <a:lstStyle/>
          <a:p>
            <a:r>
              <a:rPr lang="en-US" dirty="0"/>
              <a:t>This table shows the temperatures at which corn and soybeans reach optimum growth and reproduction as well as the temperatures at which growth and reproduction fail.</a:t>
            </a:r>
            <a:r>
              <a:rPr lang="en-US" baseline="30000" dirty="0">
                <a:hlinkClick r:id="rId3"/>
              </a:rPr>
              <a:t>50</a:t>
            </a:r>
            <a:endParaRPr lang="en-US" baseline="30000" dirty="0"/>
          </a:p>
        </p:txBody>
      </p:sp>
      <p:sp>
        <p:nvSpPr>
          <p:cNvPr id="5" name="Text Placeholder 4">
            <a:extLst>
              <a:ext uri="{FF2B5EF4-FFF2-40B4-BE49-F238E27FC236}">
                <a16:creationId xmlns:a16="http://schemas.microsoft.com/office/drawing/2014/main" xmlns="" id="{0EF03758-B08E-A040-9CD2-CD23BC90797F}"/>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390522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60E51FC-0F7A-4E15-B0B7-60532530BC2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744788" y="592931"/>
            <a:ext cx="3657600" cy="2743200"/>
          </a:xfrm>
        </p:spPr>
      </p:pic>
      <p:sp>
        <p:nvSpPr>
          <p:cNvPr id="3" name="Title 2">
            <a:extLst>
              <a:ext uri="{FF2B5EF4-FFF2-40B4-BE49-F238E27FC236}">
                <a16:creationId xmlns:a16="http://schemas.microsoft.com/office/drawing/2014/main" xmlns="" id="{B979F262-8A59-411E-90CE-E833807D871E}"/>
              </a:ext>
            </a:extLst>
          </p:cNvPr>
          <p:cNvSpPr>
            <a:spLocks noGrp="1"/>
          </p:cNvSpPr>
          <p:nvPr>
            <p:ph type="title"/>
          </p:nvPr>
        </p:nvSpPr>
        <p:spPr/>
        <p:txBody>
          <a:bodyPr>
            <a:normAutofit/>
          </a:bodyPr>
          <a:lstStyle/>
          <a:p>
            <a:r>
              <a:rPr lang="en-US" dirty="0"/>
              <a:t>Fig. 21.2: Conservation Practices Reduce Impact of Heavy Rains </a:t>
            </a:r>
          </a:p>
        </p:txBody>
      </p:sp>
      <p:sp>
        <p:nvSpPr>
          <p:cNvPr id="4" name="Text Placeholder 3">
            <a:extLst>
              <a:ext uri="{FF2B5EF4-FFF2-40B4-BE49-F238E27FC236}">
                <a16:creationId xmlns:a16="http://schemas.microsoft.com/office/drawing/2014/main" xmlns="" id="{AD1FE36F-6DF4-401A-A8B7-B58183239833}"/>
              </a:ext>
            </a:extLst>
          </p:cNvPr>
          <p:cNvSpPr>
            <a:spLocks noGrp="1"/>
          </p:cNvSpPr>
          <p:nvPr>
            <p:ph type="body" sz="half" idx="2"/>
          </p:nvPr>
        </p:nvSpPr>
        <p:spPr/>
        <p:txBody>
          <a:bodyPr/>
          <a:lstStyle/>
          <a:p>
            <a:r>
              <a:rPr lang="en-US" dirty="0"/>
              <a:t>Integrating strips of native prairie vegetation into row crops has been shown to reduce sediment and nutrient loss from fields, as well as improve biodiversity and the delivery of ecosystem services.</a:t>
            </a:r>
            <a:r>
              <a:rPr lang="en-US" baseline="30000" dirty="0">
                <a:hlinkClick r:id="rId4"/>
              </a:rPr>
              <a:t>33</a:t>
            </a:r>
            <a:r>
              <a:rPr lang="en-US" dirty="0"/>
              <a:t> Iowa State University's STRIPS program is actively conducting research into this agricultural conservation practice.</a:t>
            </a:r>
            <a:r>
              <a:rPr lang="en-US" baseline="30000" dirty="0">
                <a:hlinkClick r:id="rId5"/>
              </a:rPr>
              <a:t>34</a:t>
            </a:r>
            <a:r>
              <a:rPr lang="en-US" dirty="0"/>
              <a:t> The inset shows a close-up example of a prairie vegetation strip. </a:t>
            </a:r>
            <a:r>
              <a:rPr lang="en-US" i="1" dirty="0"/>
              <a:t>Photo credits: (main photo) Lynn Betts, (inset) </a:t>
            </a:r>
            <a:r>
              <a:rPr lang="en-US" i="1" dirty="0" err="1"/>
              <a:t>Farnaz</a:t>
            </a:r>
            <a:r>
              <a:rPr lang="en-US" i="1" dirty="0"/>
              <a:t> </a:t>
            </a:r>
            <a:r>
              <a:rPr lang="en-US" i="1" dirty="0" err="1"/>
              <a:t>Kordbacheh</a:t>
            </a:r>
            <a:r>
              <a:rPr lang="en-US" i="1" dirty="0"/>
              <a:t>.</a:t>
            </a:r>
          </a:p>
        </p:txBody>
      </p:sp>
      <p:sp>
        <p:nvSpPr>
          <p:cNvPr id="5" name="Text Placeholder 4">
            <a:extLst>
              <a:ext uri="{FF2B5EF4-FFF2-40B4-BE49-F238E27FC236}">
                <a16:creationId xmlns:a16="http://schemas.microsoft.com/office/drawing/2014/main" xmlns="" id="{F1E74E72-2F04-4B91-81FB-633340C1C067}"/>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24475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12FEDFBA-C1BB-4098-96B2-A7A9BEA50E8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161660" y="457200"/>
            <a:ext cx="4081406" cy="5403850"/>
          </a:xfrm>
        </p:spPr>
      </p:pic>
      <p:sp>
        <p:nvSpPr>
          <p:cNvPr id="3" name="Title 2">
            <a:extLst>
              <a:ext uri="{FF2B5EF4-FFF2-40B4-BE49-F238E27FC236}">
                <a16:creationId xmlns:a16="http://schemas.microsoft.com/office/drawing/2014/main" xmlns="" id="{C5DB1B91-2CD2-48DE-B85D-13E00BC93627}"/>
              </a:ext>
            </a:extLst>
          </p:cNvPr>
          <p:cNvSpPr>
            <a:spLocks noGrp="1"/>
          </p:cNvSpPr>
          <p:nvPr>
            <p:ph type="title"/>
          </p:nvPr>
        </p:nvSpPr>
        <p:spPr/>
        <p:txBody>
          <a:bodyPr/>
          <a:lstStyle/>
          <a:p>
            <a:r>
              <a:rPr lang="en-US" dirty="0"/>
              <a:t>Fig. 21.3: Drying Effect of Warmer Air on Plants and Soils</a:t>
            </a:r>
          </a:p>
        </p:txBody>
      </p:sp>
      <p:sp>
        <p:nvSpPr>
          <p:cNvPr id="4" name="Text Placeholder 3">
            <a:extLst>
              <a:ext uri="{FF2B5EF4-FFF2-40B4-BE49-F238E27FC236}">
                <a16:creationId xmlns:a16="http://schemas.microsoft.com/office/drawing/2014/main" xmlns="" id="{94B13B8F-D996-4FBC-937C-D927EA2611C4}"/>
              </a:ext>
            </a:extLst>
          </p:cNvPr>
          <p:cNvSpPr>
            <a:spLocks noGrp="1"/>
          </p:cNvSpPr>
          <p:nvPr>
            <p:ph type="body" sz="half" idx="2"/>
          </p:nvPr>
        </p:nvSpPr>
        <p:spPr/>
        <p:txBody>
          <a:bodyPr>
            <a:normAutofit fontScale="77500" lnSpcReduction="20000"/>
          </a:bodyPr>
          <a:lstStyle/>
          <a:p>
            <a:r>
              <a:rPr lang="en-US" dirty="0"/>
              <a:t>As air temperature increases in a warming climate, vapor pressure deficit (VPD) is projected to increase. VPD is the difference between how much moisture is in the air and the amount of moisture in the air at saturation (at 100% relative humidity). Increased VPD has a drying effect on plants and soils, as moisture transpires (from plants) and evaporates (from soil) into the air. (a) Cooler air can maintain less water as vapor, putting less demand for moisture on plants, while warmer air can maintain more water as vapor, putting more demand for moisture on plants. (b, c) The maps show the percent change in the moisture deficit of the air based on the projected maximum 5-day VPD by the late 21st century (2070–2099</a:t>
            </a:r>
            <a:r>
              <a:rPr lang="en-US"/>
              <a:t>) compared to 1976–2005 for </a:t>
            </a:r>
            <a:r>
              <a:rPr lang="en-US" dirty="0"/>
              <a:t>(b) lower and (c) higher scenarios (RCP4.5 and RCP8.5). </a:t>
            </a:r>
            <a:r>
              <a:rPr lang="en-US" i="1" dirty="0"/>
              <a:t>Sources: U.S. Forest Service, NOAA NCEI, and CICS-NC.</a:t>
            </a:r>
          </a:p>
        </p:txBody>
      </p:sp>
      <p:sp>
        <p:nvSpPr>
          <p:cNvPr id="5" name="Text Placeholder 4">
            <a:extLst>
              <a:ext uri="{FF2B5EF4-FFF2-40B4-BE49-F238E27FC236}">
                <a16:creationId xmlns:a16="http://schemas.microsoft.com/office/drawing/2014/main" xmlns="" id="{033F4BAA-B548-40C1-82BB-C04A2CFDA79C}"/>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245690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E07F16F-2818-4941-85B5-7E6CAAD7D7D3}"/>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896267" y="457200"/>
            <a:ext cx="5354641" cy="3014663"/>
          </a:xfrm>
        </p:spPr>
      </p:pic>
      <p:sp>
        <p:nvSpPr>
          <p:cNvPr id="3" name="Title 2">
            <a:extLst>
              <a:ext uri="{FF2B5EF4-FFF2-40B4-BE49-F238E27FC236}">
                <a16:creationId xmlns:a16="http://schemas.microsoft.com/office/drawing/2014/main" xmlns="" id="{834A98DB-D952-42B6-A76F-99476A046501}"/>
              </a:ext>
            </a:extLst>
          </p:cNvPr>
          <p:cNvSpPr>
            <a:spLocks noGrp="1"/>
          </p:cNvSpPr>
          <p:nvPr>
            <p:ph type="title"/>
          </p:nvPr>
        </p:nvSpPr>
        <p:spPr/>
        <p:txBody>
          <a:bodyPr/>
          <a:lstStyle/>
          <a:p>
            <a:r>
              <a:rPr lang="en-US" dirty="0"/>
              <a:t>Fig. 21.4: Forest Diversity Can Increase Resilience to Climate Change</a:t>
            </a:r>
          </a:p>
        </p:txBody>
      </p:sp>
      <p:sp>
        <p:nvSpPr>
          <p:cNvPr id="4" name="Text Placeholder 3">
            <a:extLst>
              <a:ext uri="{FF2B5EF4-FFF2-40B4-BE49-F238E27FC236}">
                <a16:creationId xmlns:a16="http://schemas.microsoft.com/office/drawing/2014/main" xmlns="" id="{63953F27-36FD-47C0-B504-73BA447426DA}"/>
              </a:ext>
            </a:extLst>
          </p:cNvPr>
          <p:cNvSpPr>
            <a:spLocks noGrp="1"/>
          </p:cNvSpPr>
          <p:nvPr>
            <p:ph type="body" sz="half" idx="2"/>
          </p:nvPr>
        </p:nvSpPr>
        <p:spPr/>
        <p:txBody>
          <a:bodyPr/>
          <a:lstStyle/>
          <a:p>
            <a:r>
              <a:rPr lang="en-US" dirty="0"/>
              <a:t>The photo shows Menominee Tribal Enterprises staff creating opportunity from adversity by replanting a forest opening caused by oak wilt disease with a diverse array of tree and understory plant species that are expected to fare better under future climate conditions. </a:t>
            </a:r>
            <a:r>
              <a:rPr lang="en-US" i="1" dirty="0"/>
              <a:t>Photo credit: Kristen Schmitt. </a:t>
            </a:r>
          </a:p>
          <a:p>
            <a:endParaRPr lang="en-US" i="1" dirty="0"/>
          </a:p>
        </p:txBody>
      </p:sp>
      <p:sp>
        <p:nvSpPr>
          <p:cNvPr id="5" name="Text Placeholder 4">
            <a:extLst>
              <a:ext uri="{FF2B5EF4-FFF2-40B4-BE49-F238E27FC236}">
                <a16:creationId xmlns:a16="http://schemas.microsoft.com/office/drawing/2014/main" xmlns="" id="{72F91FA6-7C4B-41D2-A890-9EF40A43261F}"/>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87332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C636480-3547-4530-96DF-7A14A1B01E44}"/>
              </a:ext>
            </a:extLst>
          </p:cNvPr>
          <p:cNvSpPr>
            <a:spLocks noGrp="1"/>
          </p:cNvSpPr>
          <p:nvPr>
            <p:ph type="title"/>
          </p:nvPr>
        </p:nvSpPr>
        <p:spPr/>
        <p:txBody>
          <a:bodyPr/>
          <a:lstStyle/>
          <a:p>
            <a:r>
              <a:rPr lang="en-US" dirty="0"/>
              <a:t>Fig. 21.5: Climate Change Outpaces Plants’ Ability to Shift Habitat Range</a:t>
            </a:r>
          </a:p>
        </p:txBody>
      </p:sp>
      <p:sp>
        <p:nvSpPr>
          <p:cNvPr id="4" name="Text Placeholder 3">
            <a:extLst>
              <a:ext uri="{FF2B5EF4-FFF2-40B4-BE49-F238E27FC236}">
                <a16:creationId xmlns:a16="http://schemas.microsoft.com/office/drawing/2014/main" xmlns="" id="{287E6212-B597-4A29-B1E7-5AA916CE8982}"/>
              </a:ext>
            </a:extLst>
          </p:cNvPr>
          <p:cNvSpPr>
            <a:spLocks noGrp="1"/>
          </p:cNvSpPr>
          <p:nvPr>
            <p:ph type="body" sz="half" idx="2"/>
          </p:nvPr>
        </p:nvSpPr>
        <p:spPr/>
        <p:txBody>
          <a:bodyPr>
            <a:normAutofit fontScale="92500" lnSpcReduction="20000"/>
          </a:bodyPr>
          <a:lstStyle/>
          <a:p>
            <a:r>
              <a:rPr lang="en-US" dirty="0"/>
              <a:t>While midwestern species, such as understory plants in Wisconsin, are showing changes in range, they may not be shifting quickly enough to keep up with changes in climate. The panels here represent 78 plant species, showing (a) observed changes in the center of plant species abundances (centroids) from the 1950s to 2000s, (b) the direction and magnitude of changes in climate factors associated with those species, and (c) the lag, or difference, between where the species centroid is now located and where the change in climate factors suggests it should be located in order to keep pace with a changing climate. </a:t>
            </a:r>
            <a:r>
              <a:rPr lang="en-US" i="1" dirty="0"/>
              <a:t>Source: adapted from Ash et al. 2017.</a:t>
            </a:r>
            <a:r>
              <a:rPr lang="en-US" i="1" baseline="30000" dirty="0">
                <a:hlinkClick r:id="rId3"/>
              </a:rPr>
              <a:t>141</a:t>
            </a:r>
            <a:r>
              <a:rPr lang="en-US" i="1" dirty="0"/>
              <a:t> ©John Wiley &amp; Sons, Ltd.</a:t>
            </a:r>
          </a:p>
          <a:p>
            <a:endParaRPr lang="en-US" dirty="0"/>
          </a:p>
        </p:txBody>
      </p:sp>
      <p:sp>
        <p:nvSpPr>
          <p:cNvPr id="5" name="Text Placeholder 4">
            <a:extLst>
              <a:ext uri="{FF2B5EF4-FFF2-40B4-BE49-F238E27FC236}">
                <a16:creationId xmlns:a16="http://schemas.microsoft.com/office/drawing/2014/main" xmlns="" id="{C796067F-841E-405C-80F9-C79657585D21}"/>
              </a:ext>
            </a:extLst>
          </p:cNvPr>
          <p:cNvSpPr>
            <a:spLocks noGrp="1"/>
          </p:cNvSpPr>
          <p:nvPr>
            <p:ph type="body" sz="quarter" idx="12"/>
          </p:nvPr>
        </p:nvSpPr>
        <p:spPr/>
        <p:txBody>
          <a:bodyPr/>
          <a:lstStyle/>
          <a:p>
            <a:r>
              <a:rPr lang="en-US" dirty="0"/>
              <a:t>Ch. 21 | Midwest</a:t>
            </a:r>
          </a:p>
        </p:txBody>
      </p:sp>
      <p:pic>
        <p:nvPicPr>
          <p:cNvPr id="9" name="Content Placeholder 8">
            <a:extLst>
              <a:ext uri="{FF2B5EF4-FFF2-40B4-BE49-F238E27FC236}">
                <a16:creationId xmlns:a16="http://schemas.microsoft.com/office/drawing/2014/main" xmlns="" id="{8677AD67-B255-7742-A17B-7C64CF60A270}"/>
              </a:ext>
            </a:extLst>
          </p:cNvPr>
          <p:cNvPicPr>
            <a:picLocks noGrp="1" noChangeAspect="1"/>
          </p:cNvPicPr>
          <p:nvPr>
            <p:ph sz="quarter" idx="10"/>
          </p:nvPr>
        </p:nvPicPr>
        <p:blipFill>
          <a:blip r:embed="rId4" cstate="screen">
            <a:extLst>
              <a:ext uri="{28A0092B-C50C-407E-A947-70E740481C1C}">
                <a14:useLocalDpi xmlns:a14="http://schemas.microsoft.com/office/drawing/2010/main"/>
              </a:ext>
            </a:extLst>
          </a:blip>
          <a:stretch>
            <a:fillRect/>
          </a:stretch>
        </p:blipFill>
        <p:spPr>
          <a:xfrm>
            <a:off x="2287588" y="1316831"/>
            <a:ext cx="4572000" cy="1295400"/>
          </a:xfrm>
        </p:spPr>
      </p:pic>
    </p:spTree>
    <p:extLst>
      <p:ext uri="{BB962C8B-B14F-4D97-AF65-F5344CB8AC3E}">
        <p14:creationId xmlns:p14="http://schemas.microsoft.com/office/powerpoint/2010/main" val="332323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9B3F81B-AB13-41B4-922E-5B302615115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977485" y="457200"/>
            <a:ext cx="5192205" cy="3014663"/>
          </a:xfrm>
        </p:spPr>
      </p:pic>
      <p:sp>
        <p:nvSpPr>
          <p:cNvPr id="3" name="Title 2">
            <a:extLst>
              <a:ext uri="{FF2B5EF4-FFF2-40B4-BE49-F238E27FC236}">
                <a16:creationId xmlns:a16="http://schemas.microsoft.com/office/drawing/2014/main" xmlns="" id="{B174957B-5839-4093-9DD3-76AAB67BC0EF}"/>
              </a:ext>
            </a:extLst>
          </p:cNvPr>
          <p:cNvSpPr>
            <a:spLocks noGrp="1"/>
          </p:cNvSpPr>
          <p:nvPr>
            <p:ph type="title"/>
          </p:nvPr>
        </p:nvSpPr>
        <p:spPr/>
        <p:txBody>
          <a:bodyPr/>
          <a:lstStyle/>
          <a:p>
            <a:r>
              <a:rPr lang="en-US" dirty="0"/>
              <a:t>Fig. 21.6: Coldwater Fish at Risk</a:t>
            </a:r>
          </a:p>
        </p:txBody>
      </p:sp>
      <p:sp>
        <p:nvSpPr>
          <p:cNvPr id="4" name="Text Placeholder 3">
            <a:extLst>
              <a:ext uri="{FF2B5EF4-FFF2-40B4-BE49-F238E27FC236}">
                <a16:creationId xmlns:a16="http://schemas.microsoft.com/office/drawing/2014/main" xmlns="" id="{6EA9FD0F-E2F9-46DC-B973-AC2BECE29E3A}"/>
              </a:ext>
            </a:extLst>
          </p:cNvPr>
          <p:cNvSpPr>
            <a:spLocks noGrp="1"/>
          </p:cNvSpPr>
          <p:nvPr>
            <p:ph type="body" sz="half" idx="2"/>
          </p:nvPr>
        </p:nvSpPr>
        <p:spPr/>
        <p:txBody>
          <a:bodyPr>
            <a:normAutofit fontScale="85000" lnSpcReduction="20000"/>
          </a:bodyPr>
          <a:lstStyle/>
          <a:p>
            <a:r>
              <a:rPr lang="en-US" dirty="0"/>
              <a:t>The graphic shows the </a:t>
            </a:r>
            <a:r>
              <a:rPr lang="en-US" dirty="0" err="1"/>
              <a:t>oxythermal</a:t>
            </a:r>
            <a:r>
              <a:rPr lang="en-US" dirty="0"/>
              <a:t> (oxygen and temperature) habitat of </a:t>
            </a:r>
            <a:r>
              <a:rPr lang="en-US" dirty="0" err="1"/>
              <a:t>coldwater</a:t>
            </a:r>
            <a:r>
              <a:rPr lang="en-US" dirty="0"/>
              <a:t> fish in midwestern inland lakes, illustrated by water depth under (left) a typical ice-free period and (right) a warm ice-free period (right). The top plots show water temperatures during the ice-free period, and the bottom plots show the dissolved oxygen concentrations. The schematics at the bottom illustrate the area of the lake that is ideal habitat for </a:t>
            </a:r>
            <a:r>
              <a:rPr lang="en-US" dirty="0" err="1"/>
              <a:t>coldwater</a:t>
            </a:r>
            <a:r>
              <a:rPr lang="en-US" dirty="0"/>
              <a:t> fish (in blue) and areas that represent water outside of the temperature or dissolved oxygen limit (in yellow and red, respectively). The left plots show how available habitat “squeezes” during a typical year, while the right plots illustrate a complete loss of suitable habitat during very warm years. </a:t>
            </a:r>
            <a:r>
              <a:rPr lang="en-US" i="1" dirty="0"/>
              <a:t>Source: Madeline Magee, University of Wisconsin.</a:t>
            </a:r>
          </a:p>
        </p:txBody>
      </p:sp>
      <p:sp>
        <p:nvSpPr>
          <p:cNvPr id="5" name="Text Placeholder 4">
            <a:extLst>
              <a:ext uri="{FF2B5EF4-FFF2-40B4-BE49-F238E27FC236}">
                <a16:creationId xmlns:a16="http://schemas.microsoft.com/office/drawing/2014/main" xmlns="" id="{6226A946-F112-4F6B-98CA-44811ABDDD51}"/>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3426917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73CF1582-CC2B-4859-BE65-C5EEF0D54BAD}"/>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373559" y="867024"/>
            <a:ext cx="3657607" cy="4584201"/>
          </a:xfrm>
        </p:spPr>
      </p:pic>
      <p:sp>
        <p:nvSpPr>
          <p:cNvPr id="3" name="Title 2">
            <a:extLst>
              <a:ext uri="{FF2B5EF4-FFF2-40B4-BE49-F238E27FC236}">
                <a16:creationId xmlns:a16="http://schemas.microsoft.com/office/drawing/2014/main" xmlns="" id="{F5D19BD2-478F-4E82-A75B-FE04422C407E}"/>
              </a:ext>
            </a:extLst>
          </p:cNvPr>
          <p:cNvSpPr>
            <a:spLocks noGrp="1"/>
          </p:cNvSpPr>
          <p:nvPr>
            <p:ph type="title"/>
          </p:nvPr>
        </p:nvSpPr>
        <p:spPr/>
        <p:txBody>
          <a:bodyPr/>
          <a:lstStyle/>
          <a:p>
            <a:r>
              <a:rPr lang="en-US" dirty="0"/>
              <a:t>Fig. 21.7: Wetland Restoration Projects Can Help Reduce Impacts</a:t>
            </a:r>
          </a:p>
        </p:txBody>
      </p:sp>
      <p:sp>
        <p:nvSpPr>
          <p:cNvPr id="4" name="Text Placeholder 3">
            <a:extLst>
              <a:ext uri="{FF2B5EF4-FFF2-40B4-BE49-F238E27FC236}">
                <a16:creationId xmlns:a16="http://schemas.microsoft.com/office/drawing/2014/main" xmlns="" id="{7695F525-6986-467B-8C0F-C39D29C421B4}"/>
              </a:ext>
            </a:extLst>
          </p:cNvPr>
          <p:cNvSpPr>
            <a:spLocks noGrp="1"/>
          </p:cNvSpPr>
          <p:nvPr>
            <p:ph type="body" sz="half" idx="2"/>
          </p:nvPr>
        </p:nvSpPr>
        <p:spPr/>
        <p:txBody>
          <a:bodyPr>
            <a:normAutofit fontScale="77500" lnSpcReduction="20000"/>
          </a:bodyPr>
          <a:lstStyle/>
          <a:p>
            <a:r>
              <a:rPr lang="en-US" dirty="0"/>
              <a:t>The </a:t>
            </a:r>
            <a:r>
              <a:rPr lang="en-US" dirty="0" err="1"/>
              <a:t>Blausey</a:t>
            </a:r>
            <a:r>
              <a:rPr lang="en-US" dirty="0"/>
              <a:t> Tract restoration project on the U.S. Fish and Wildlife Service’s Ottawa National Wildlife Refuge (Ohio) restored 100 acres of former Lake Erie coastal wetlands that were previously in row crop production. In addition to providing habitat for wildlife and fish, these wetlands help reduce climate change impacts by storing water from high-water events and by filtering nutrients and sediments out of water pumped from an adjacent farm ditch. This work was carried out by two conservation groups, The Nature Conservancy and Ducks Unlimited, in partnership with the U.S. Fish and Wildlife Service, and was funded by The Great Lakes Restoration Initiative.</a:t>
            </a:r>
            <a:r>
              <a:rPr lang="en-US" baseline="30000" dirty="0">
                <a:hlinkClick r:id="rId4"/>
              </a:rPr>
              <a:t>186</a:t>
            </a:r>
            <a:r>
              <a:rPr lang="en-US" baseline="30000" dirty="0"/>
              <a:t>,</a:t>
            </a:r>
            <a:r>
              <a:rPr lang="en-US" baseline="30000" dirty="0">
                <a:hlinkClick r:id="rId5"/>
              </a:rPr>
              <a:t>187</a:t>
            </a:r>
            <a:r>
              <a:rPr lang="en-US" dirty="0"/>
              <a:t> (top) Shown here is the </a:t>
            </a:r>
            <a:r>
              <a:rPr lang="en-US" dirty="0" err="1"/>
              <a:t>Blausey</a:t>
            </a:r>
            <a:r>
              <a:rPr lang="en-US" dirty="0"/>
              <a:t> Tract restoration site in early spring of 2011, prior to the restoration activities. (bottom) In the spring of 2013, just two years after the start of restoration, the site already was providing important habitat for wildlife and fish. </a:t>
            </a:r>
            <a:r>
              <a:rPr lang="en-US" i="1" dirty="0"/>
              <a:t>Photo credits: (top) ©The Nature Conservancy, (bottom) Bill Stanley, ©The Nature Conservancy.</a:t>
            </a:r>
          </a:p>
        </p:txBody>
      </p:sp>
      <p:sp>
        <p:nvSpPr>
          <p:cNvPr id="5" name="Text Placeholder 4">
            <a:extLst>
              <a:ext uri="{FF2B5EF4-FFF2-40B4-BE49-F238E27FC236}">
                <a16:creationId xmlns:a16="http://schemas.microsoft.com/office/drawing/2014/main" xmlns="" id="{66D7EBBD-1C54-433F-877F-AB68DB952A0E}"/>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3262812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6E00408-D4A1-4706-96D1-5949E657363E}"/>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377753" y="836769"/>
            <a:ext cx="6391669" cy="2255525"/>
          </a:xfrm>
        </p:spPr>
      </p:pic>
      <p:sp>
        <p:nvSpPr>
          <p:cNvPr id="3" name="Title 2">
            <a:extLst>
              <a:ext uri="{FF2B5EF4-FFF2-40B4-BE49-F238E27FC236}">
                <a16:creationId xmlns:a16="http://schemas.microsoft.com/office/drawing/2014/main" xmlns="" id="{4DCEDC45-A663-4D06-917E-8A63F21D376F}"/>
              </a:ext>
            </a:extLst>
          </p:cNvPr>
          <p:cNvSpPr>
            <a:spLocks noGrp="1"/>
          </p:cNvSpPr>
          <p:nvPr>
            <p:ph type="title"/>
          </p:nvPr>
        </p:nvSpPr>
        <p:spPr/>
        <p:txBody>
          <a:bodyPr/>
          <a:lstStyle/>
          <a:p>
            <a:r>
              <a:rPr lang="en-US" dirty="0"/>
              <a:t>Fig. 21.8: The Changing Great Lakes </a:t>
            </a:r>
          </a:p>
        </p:txBody>
      </p:sp>
      <p:sp>
        <p:nvSpPr>
          <p:cNvPr id="4" name="Text Placeholder 3">
            <a:extLst>
              <a:ext uri="{FF2B5EF4-FFF2-40B4-BE49-F238E27FC236}">
                <a16:creationId xmlns:a16="http://schemas.microsoft.com/office/drawing/2014/main" xmlns="" id="{61AEA5EA-E38F-4807-B74E-3AF612047383}"/>
              </a:ext>
            </a:extLst>
          </p:cNvPr>
          <p:cNvSpPr>
            <a:spLocks noGrp="1"/>
          </p:cNvSpPr>
          <p:nvPr>
            <p:ph type="body" sz="half" idx="2"/>
          </p:nvPr>
        </p:nvSpPr>
        <p:spPr/>
        <p:txBody>
          <a:bodyPr>
            <a:normAutofit fontScale="85000" lnSpcReduction="10000"/>
          </a:bodyPr>
          <a:lstStyle/>
          <a:p>
            <a:r>
              <a:rPr lang="en-US" dirty="0"/>
              <a:t>The duration of seasonal ice cover decreased in most areas of the Great Lakes between 1973 and 2013, while summer surface water temperature (SWT) increased in most areas between 1994 and 2013. (a) The map shows the rate of change in ice cover duration. The greatest rate of decrease in seasonal ice cover duration is seen near shorelines, with smaller rates occurring in the deeper central parts of Lakes Michigan and Ontario, which rarely have ice cover. (b) The map shows the rate of change in summer SWT. The greatest rates of increase in summer SWT occurred in deeper water, with smaller increases occurring near shorelines. </a:t>
            </a:r>
            <a:r>
              <a:rPr lang="en-US" i="1" dirty="0"/>
              <a:t>Source: adapted from Mason et al. 2016.</a:t>
            </a:r>
            <a:r>
              <a:rPr lang="en-US" i="1" baseline="30000" dirty="0">
                <a:hlinkClick r:id="rId4"/>
              </a:rPr>
              <a:t>192</a:t>
            </a:r>
            <a:r>
              <a:rPr lang="en-US" i="1" dirty="0"/>
              <a:t> Used with permission from Springer.</a:t>
            </a:r>
          </a:p>
        </p:txBody>
      </p:sp>
      <p:sp>
        <p:nvSpPr>
          <p:cNvPr id="5" name="Text Placeholder 4">
            <a:extLst>
              <a:ext uri="{FF2B5EF4-FFF2-40B4-BE49-F238E27FC236}">
                <a16:creationId xmlns:a16="http://schemas.microsoft.com/office/drawing/2014/main" xmlns="" id="{3AA2C266-CA01-425C-83FA-721C6879E633}"/>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403957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4C46ABE-6AA4-4692-AFC0-03F2810CB24A}"/>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414707" y="711576"/>
            <a:ext cx="3575311" cy="4895098"/>
          </a:xfrm>
        </p:spPr>
      </p:pic>
      <p:sp>
        <p:nvSpPr>
          <p:cNvPr id="3" name="Title 2">
            <a:extLst>
              <a:ext uri="{FF2B5EF4-FFF2-40B4-BE49-F238E27FC236}">
                <a16:creationId xmlns:a16="http://schemas.microsoft.com/office/drawing/2014/main" xmlns="" id="{AC08794D-0B3B-4005-BE26-4DD5656A1862}"/>
              </a:ext>
            </a:extLst>
          </p:cNvPr>
          <p:cNvSpPr>
            <a:spLocks noGrp="1"/>
          </p:cNvSpPr>
          <p:nvPr>
            <p:ph type="title"/>
          </p:nvPr>
        </p:nvSpPr>
        <p:spPr/>
        <p:txBody>
          <a:bodyPr/>
          <a:lstStyle/>
          <a:p>
            <a:r>
              <a:rPr lang="en-US" dirty="0"/>
              <a:t>Fig. 21.9: Projected Changes in Ozone-Related Premature Deaths</a:t>
            </a:r>
          </a:p>
        </p:txBody>
      </p:sp>
      <p:sp>
        <p:nvSpPr>
          <p:cNvPr id="4" name="Text Placeholder 3">
            <a:extLst>
              <a:ext uri="{FF2B5EF4-FFF2-40B4-BE49-F238E27FC236}">
                <a16:creationId xmlns:a16="http://schemas.microsoft.com/office/drawing/2014/main" xmlns="" id="{091ABD94-8B59-415F-88FD-BE8C64B55904}"/>
              </a:ext>
            </a:extLst>
          </p:cNvPr>
          <p:cNvSpPr>
            <a:spLocks noGrp="1"/>
          </p:cNvSpPr>
          <p:nvPr>
            <p:ph type="body" sz="half" idx="2"/>
          </p:nvPr>
        </p:nvSpPr>
        <p:spPr/>
        <p:txBody>
          <a:bodyPr/>
          <a:lstStyle/>
          <a:p>
            <a:r>
              <a:rPr lang="en-US" dirty="0"/>
              <a:t>Maps show county-level estimates for the change in average annual ozone-related premature deaths over the summer months in 2050 (2045–2055) and 2090 (2085–2095) compared to 2000 (1995–2005) under the lower and higher scenarios (RCP4.5 and RCP8.5) in the Midwest. The results represent the average of five global climate models.</a:t>
            </a:r>
            <a:r>
              <a:rPr lang="en-US" i="1" dirty="0"/>
              <a:t> Source: adapted from EPA 2017.</a:t>
            </a:r>
            <a:r>
              <a:rPr lang="en-US" i="1" baseline="30000" dirty="0">
                <a:hlinkClick r:id="rId4"/>
              </a:rPr>
              <a:t>28</a:t>
            </a:r>
            <a:endParaRPr lang="en-US" i="1" dirty="0"/>
          </a:p>
        </p:txBody>
      </p:sp>
      <p:sp>
        <p:nvSpPr>
          <p:cNvPr id="5" name="Text Placeholder 4">
            <a:extLst>
              <a:ext uri="{FF2B5EF4-FFF2-40B4-BE49-F238E27FC236}">
                <a16:creationId xmlns:a16="http://schemas.microsoft.com/office/drawing/2014/main" xmlns="" id="{6E5B5F54-7F50-4038-855E-C19AB88D8125}"/>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23890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AED31DC1-DECC-4FB7-8078-36BFEBDA0CB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358319" y="1598546"/>
            <a:ext cx="3688088" cy="3121158"/>
          </a:xfrm>
        </p:spPr>
      </p:pic>
      <p:sp>
        <p:nvSpPr>
          <p:cNvPr id="3" name="Title 2">
            <a:extLst>
              <a:ext uri="{FF2B5EF4-FFF2-40B4-BE49-F238E27FC236}">
                <a16:creationId xmlns:a16="http://schemas.microsoft.com/office/drawing/2014/main" xmlns="" id="{60AC3345-B1ED-4F07-9CBE-E7EA83EA811F}"/>
              </a:ext>
            </a:extLst>
          </p:cNvPr>
          <p:cNvSpPr>
            <a:spLocks noGrp="1"/>
          </p:cNvSpPr>
          <p:nvPr>
            <p:ph type="title"/>
          </p:nvPr>
        </p:nvSpPr>
        <p:spPr/>
        <p:txBody>
          <a:bodyPr/>
          <a:lstStyle/>
          <a:p>
            <a:r>
              <a:rPr lang="en-US" dirty="0"/>
              <a:t>Fig. 21.10: Days Above 100°F for Chicago </a:t>
            </a:r>
          </a:p>
        </p:txBody>
      </p:sp>
      <p:sp>
        <p:nvSpPr>
          <p:cNvPr id="4" name="Text Placeholder 3">
            <a:extLst>
              <a:ext uri="{FF2B5EF4-FFF2-40B4-BE49-F238E27FC236}">
                <a16:creationId xmlns:a16="http://schemas.microsoft.com/office/drawing/2014/main" xmlns="" id="{8EE6BCEF-7DD1-4FB4-95B8-FEF8EAC77601}"/>
              </a:ext>
            </a:extLst>
          </p:cNvPr>
          <p:cNvSpPr>
            <a:spLocks noGrp="1"/>
          </p:cNvSpPr>
          <p:nvPr>
            <p:ph type="body" sz="half" idx="2"/>
          </p:nvPr>
        </p:nvSpPr>
        <p:spPr>
          <a:xfrm>
            <a:off x="629841" y="2057400"/>
            <a:ext cx="2949178" cy="3811588"/>
          </a:xfrm>
        </p:spPr>
        <p:txBody>
          <a:bodyPr>
            <a:normAutofit fontScale="77500" lnSpcReduction="20000"/>
          </a:bodyPr>
          <a:lstStyle/>
          <a:p>
            <a:r>
              <a:rPr lang="en-US" dirty="0"/>
              <a:t>This graph shows the annual number of days above 100°F in Chicago for the historical period of 1976–2005 (black dot) and projected throughout the 21st century under lower (RCP4.5, teal) and higher (RCP8.5, red) scenarios. Increases at the higher end of these ranges would pose major heat-related health problems for people in Chicago. As shown by the black dot, the average number of days per year above 100°F for 1976–2005 was essentially zero. By the end of the century (2070–2099), the projected number of these very hot days ranges from 1 to 23 per year under the lower scenario and 3 to 63 per year under the higher scenario. For the three future periods, the teal and red dots represent the model-weighted average for each scenario, while the vertical lines represent the range of values (5th to 95th percentile). Both scenarios show an increasing number of days over 100°F with time but increasing at a faster rate under the higher scenario. </a:t>
            </a:r>
            <a:r>
              <a:rPr lang="en-US" i="1" dirty="0"/>
              <a:t>Sources: NOAA NCEI and CICS-NC.</a:t>
            </a:r>
          </a:p>
        </p:txBody>
      </p:sp>
      <p:sp>
        <p:nvSpPr>
          <p:cNvPr id="5" name="Text Placeholder 4">
            <a:extLst>
              <a:ext uri="{FF2B5EF4-FFF2-40B4-BE49-F238E27FC236}">
                <a16:creationId xmlns:a16="http://schemas.microsoft.com/office/drawing/2014/main" xmlns="" id="{F16E4726-95E4-4198-8C08-F0CB4B776672}"/>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230301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639AB0E-E545-4B60-8E5D-62F2C0F0F67A}"/>
              </a:ext>
            </a:extLst>
          </p:cNvPr>
          <p:cNvSpPr>
            <a:spLocks noGrp="1"/>
          </p:cNvSpPr>
          <p:nvPr>
            <p:ph idx="1"/>
          </p:nvPr>
        </p:nvSpPr>
        <p:spPr/>
        <p:txBody>
          <a:bodyPr/>
          <a:lstStyle/>
          <a:p>
            <a:r>
              <a:rPr lang="en-US" dirty="0"/>
              <a:t>The Midwest is a major producer of a wide range of food and animal feed for national consumption and international trade. Increases in warm-season absolute humidity and precipitation have eroded soils, created favorable conditions for pests and pathogens, and degraded the quality of stored grain. Projected changes in precipitation, coupled with rising extreme temperatures before mid-century, will reduce Midwest agricultural productivity to levels of the 1980s without major technological advances.</a:t>
            </a:r>
          </a:p>
          <a:p>
            <a:endParaRPr lang="en-US" dirty="0"/>
          </a:p>
        </p:txBody>
      </p:sp>
      <p:sp>
        <p:nvSpPr>
          <p:cNvPr id="3" name="Text Placeholder 2">
            <a:extLst>
              <a:ext uri="{FF2B5EF4-FFF2-40B4-BE49-F238E27FC236}">
                <a16:creationId xmlns:a16="http://schemas.microsoft.com/office/drawing/2014/main" xmlns="" id="{103EFE27-468F-4B39-9265-D2C64489F483}"/>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xmlns="" id="{8A5DE1EB-772E-4313-A693-2E00770A6112}"/>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6B682321-6F39-444F-A9B3-DC6B13E05103}"/>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631CE3C8-666A-4CFE-B295-4C8362C3CD05}"/>
              </a:ext>
            </a:extLst>
          </p:cNvPr>
          <p:cNvSpPr>
            <a:spLocks noGrp="1"/>
          </p:cNvSpPr>
          <p:nvPr>
            <p:ph type="body" sz="quarter" idx="13"/>
          </p:nvPr>
        </p:nvSpPr>
        <p:spPr/>
        <p:txBody>
          <a:bodyPr/>
          <a:lstStyle/>
          <a:p>
            <a:r>
              <a:rPr lang="en-US" dirty="0"/>
              <a:t>Agriculture</a:t>
            </a:r>
          </a:p>
          <a:p>
            <a:endParaRPr lang="en-US" dirty="0"/>
          </a:p>
        </p:txBody>
      </p:sp>
    </p:spTree>
    <p:extLst>
      <p:ext uri="{BB962C8B-B14F-4D97-AF65-F5344CB8AC3E}">
        <p14:creationId xmlns:p14="http://schemas.microsoft.com/office/powerpoint/2010/main" val="340280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37DEB9FA-BF23-4D1E-9C71-A9D1E8E54F80}"/>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287791"/>
            <a:ext cx="4629150" cy="3742667"/>
          </a:xfrm>
        </p:spPr>
      </p:pic>
      <p:sp>
        <p:nvSpPr>
          <p:cNvPr id="3" name="Title 2">
            <a:extLst>
              <a:ext uri="{FF2B5EF4-FFF2-40B4-BE49-F238E27FC236}">
                <a16:creationId xmlns:a16="http://schemas.microsoft.com/office/drawing/2014/main" xmlns="" id="{3E1E3EDD-2741-4A86-807E-D49D10E019F2}"/>
              </a:ext>
            </a:extLst>
          </p:cNvPr>
          <p:cNvSpPr>
            <a:spLocks noGrp="1"/>
          </p:cNvSpPr>
          <p:nvPr>
            <p:ph type="title"/>
          </p:nvPr>
        </p:nvSpPr>
        <p:spPr/>
        <p:txBody>
          <a:bodyPr/>
          <a:lstStyle/>
          <a:p>
            <a:r>
              <a:rPr lang="en-US" dirty="0"/>
              <a:t>Fig. 21.11: Meramec River Flooding </a:t>
            </a:r>
          </a:p>
        </p:txBody>
      </p:sp>
      <p:sp>
        <p:nvSpPr>
          <p:cNvPr id="4" name="Text Placeholder 3">
            <a:extLst>
              <a:ext uri="{FF2B5EF4-FFF2-40B4-BE49-F238E27FC236}">
                <a16:creationId xmlns:a16="http://schemas.microsoft.com/office/drawing/2014/main" xmlns="" id="{EF2E49E0-CCBA-4451-8041-FFF2F5F2249F}"/>
              </a:ext>
            </a:extLst>
          </p:cNvPr>
          <p:cNvSpPr>
            <a:spLocks noGrp="1"/>
          </p:cNvSpPr>
          <p:nvPr>
            <p:ph type="body" sz="half" idx="2"/>
          </p:nvPr>
        </p:nvSpPr>
        <p:spPr/>
        <p:txBody>
          <a:bodyPr/>
          <a:lstStyle/>
          <a:p>
            <a:r>
              <a:rPr lang="en-US" dirty="0"/>
              <a:t>This composite image shows portions of Interstate 44 near St. Louis that were closed by Meramec River flooding in both 2015 and 2017. The flooding shown here occurred in May 2017. </a:t>
            </a:r>
            <a:r>
              <a:rPr lang="en-US" i="1" dirty="0"/>
              <a:t>Image credit: </a:t>
            </a:r>
            <a:r>
              <a:rPr lang="en-US" i="1" dirty="0" err="1"/>
              <a:t>Surdex</a:t>
            </a:r>
            <a:r>
              <a:rPr lang="en-US" i="1" dirty="0"/>
              <a:t> Corporation. </a:t>
            </a:r>
          </a:p>
        </p:txBody>
      </p:sp>
      <p:sp>
        <p:nvSpPr>
          <p:cNvPr id="5" name="Text Placeholder 4">
            <a:extLst>
              <a:ext uri="{FF2B5EF4-FFF2-40B4-BE49-F238E27FC236}">
                <a16:creationId xmlns:a16="http://schemas.microsoft.com/office/drawing/2014/main" xmlns="" id="{856BBA85-FB5F-463E-AABB-86A243E51C4F}"/>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323013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3D8A6FA7-A8A6-44AE-8FD4-F83A2BCB1C47}"/>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2552760" y="792573"/>
            <a:ext cx="4041656" cy="2343917"/>
          </a:xfrm>
        </p:spPr>
      </p:pic>
      <p:sp>
        <p:nvSpPr>
          <p:cNvPr id="3" name="Title 2">
            <a:extLst>
              <a:ext uri="{FF2B5EF4-FFF2-40B4-BE49-F238E27FC236}">
                <a16:creationId xmlns:a16="http://schemas.microsoft.com/office/drawing/2014/main" xmlns="" id="{41195894-AD6C-4456-A264-6CDA0DE9E794}"/>
              </a:ext>
            </a:extLst>
          </p:cNvPr>
          <p:cNvSpPr>
            <a:spLocks noGrp="1"/>
          </p:cNvSpPr>
          <p:nvPr>
            <p:ph type="title"/>
          </p:nvPr>
        </p:nvSpPr>
        <p:spPr/>
        <p:txBody>
          <a:bodyPr/>
          <a:lstStyle/>
          <a:p>
            <a:r>
              <a:rPr lang="en-US" dirty="0"/>
              <a:t>Fig. 21.12: Linked Boundary Chain Model </a:t>
            </a:r>
          </a:p>
        </p:txBody>
      </p:sp>
      <p:sp>
        <p:nvSpPr>
          <p:cNvPr id="4" name="Text Placeholder 3">
            <a:extLst>
              <a:ext uri="{FF2B5EF4-FFF2-40B4-BE49-F238E27FC236}">
                <a16:creationId xmlns:a16="http://schemas.microsoft.com/office/drawing/2014/main" xmlns="" id="{B491C359-6EE4-46B3-901C-2B10710D8D70}"/>
              </a:ext>
            </a:extLst>
          </p:cNvPr>
          <p:cNvSpPr>
            <a:spLocks noGrp="1"/>
          </p:cNvSpPr>
          <p:nvPr>
            <p:ph type="body" sz="half" idx="2"/>
          </p:nvPr>
        </p:nvSpPr>
        <p:spPr/>
        <p:txBody>
          <a:bodyPr>
            <a:normAutofit lnSpcReduction="10000"/>
          </a:bodyPr>
          <a:lstStyle/>
          <a:p>
            <a:r>
              <a:rPr lang="en-US" dirty="0"/>
              <a:t>Shown here is a configuration of the boundary chain employed in the Great Lakes Climate Adaptation Network (GLCAN) Case Study. The information is tailored and moves through different boundary organizations (links in the chain) to connect science to users. By co-creating information and pooling resources throughout the chain, trust and legitimacy are built and cost is decreased. </a:t>
            </a:r>
            <a:r>
              <a:rPr lang="en-US" i="1" dirty="0"/>
              <a:t>Source: adapted from </a:t>
            </a:r>
            <a:r>
              <a:rPr lang="en-US" i="1" dirty="0" err="1"/>
              <a:t>Lemos</a:t>
            </a:r>
            <a:r>
              <a:rPr lang="en-US" i="1" dirty="0"/>
              <a:t> et al. 2014.</a:t>
            </a:r>
            <a:r>
              <a:rPr lang="en-US" i="1" baseline="30000" dirty="0">
                <a:hlinkClick r:id="rId4"/>
              </a:rPr>
              <a:t>294</a:t>
            </a:r>
            <a:r>
              <a:rPr lang="en-US" i="1" dirty="0"/>
              <a:t> ©American Meteorological Society</a:t>
            </a:r>
          </a:p>
        </p:txBody>
      </p:sp>
      <p:sp>
        <p:nvSpPr>
          <p:cNvPr id="5" name="Text Placeholder 4">
            <a:extLst>
              <a:ext uri="{FF2B5EF4-FFF2-40B4-BE49-F238E27FC236}">
                <a16:creationId xmlns:a16="http://schemas.microsoft.com/office/drawing/2014/main" xmlns="" id="{19866CDD-1E33-4624-9552-7BF12D44B824}"/>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213853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rmAutofit fontScale="92500" lnSpcReduction="10000"/>
          </a:bodyPr>
          <a:lstStyle/>
          <a:p>
            <a:pPr marL="228600" indent="-228600">
              <a:lnSpc>
                <a:spcPct val="110000"/>
              </a:lnSpc>
              <a:spcAft>
                <a:spcPts val="300"/>
              </a:spcAft>
            </a:pPr>
            <a:r>
              <a:rPr lang="en-US" sz="1800" b="1" dirty="0">
                <a:solidFill>
                  <a:srgbClr val="385623"/>
                </a:solidFill>
              </a:rPr>
              <a:t>Federal Coordinating Lead Author</a:t>
            </a:r>
            <a:endParaRPr lang="en-US" sz="1600" b="1" dirty="0">
              <a:solidFill>
                <a:srgbClr val="385623"/>
              </a:solidFill>
            </a:endParaRPr>
          </a:p>
          <a:p>
            <a:pPr marL="228600" indent="-228600">
              <a:lnSpc>
                <a:spcPct val="110000"/>
              </a:lnSpc>
              <a:spcAft>
                <a:spcPts val="300"/>
              </a:spcAft>
            </a:pPr>
            <a:r>
              <a:rPr lang="en-US" sz="1600" b="1" dirty="0"/>
              <a:t>Chris Swanston</a:t>
            </a:r>
            <a:r>
              <a:rPr lang="en-US" sz="1600" dirty="0"/>
              <a:t>, </a:t>
            </a:r>
            <a:r>
              <a:rPr lang="en-US" sz="1600" i="1" dirty="0"/>
              <a:t>USDA Forest Service</a:t>
            </a:r>
          </a:p>
          <a:p>
            <a:pPr marL="228600" indent="-228600">
              <a:lnSpc>
                <a:spcPct val="110000"/>
              </a:lnSpc>
              <a:spcBef>
                <a:spcPts val="600"/>
              </a:spcBef>
              <a:spcAft>
                <a:spcPts val="300"/>
              </a:spcAft>
            </a:pPr>
            <a:r>
              <a:rPr lang="en-US" sz="1800" b="1" dirty="0">
                <a:solidFill>
                  <a:srgbClr val="385623"/>
                </a:solidFill>
              </a:rPr>
              <a:t>Chapter Lead</a:t>
            </a:r>
            <a:r>
              <a:rPr lang="en-US" sz="1600" b="1" dirty="0">
                <a:solidFill>
                  <a:srgbClr val="385623"/>
                </a:solidFill>
              </a:rPr>
              <a:t>	</a:t>
            </a:r>
          </a:p>
          <a:p>
            <a:pPr marL="228600" indent="-228600">
              <a:lnSpc>
                <a:spcPct val="110000"/>
              </a:lnSpc>
              <a:spcAft>
                <a:spcPts val="300"/>
              </a:spcAft>
            </a:pPr>
            <a:r>
              <a:rPr lang="en-US" sz="1600" b="1" dirty="0"/>
              <a:t>Jim Angel</a:t>
            </a:r>
            <a:r>
              <a:rPr lang="en-US" sz="1600" dirty="0"/>
              <a:t>, </a:t>
            </a:r>
            <a:r>
              <a:rPr lang="en-US" sz="1600" i="1" dirty="0"/>
              <a:t>Prairie Research Institute, University of Illinois</a:t>
            </a:r>
          </a:p>
          <a:p>
            <a:pPr marL="228600" indent="-228600">
              <a:lnSpc>
                <a:spcPct val="110000"/>
              </a:lnSpc>
              <a:spcBef>
                <a:spcPts val="600"/>
              </a:spcBef>
              <a:spcAft>
                <a:spcPts val="300"/>
              </a:spcAft>
            </a:pPr>
            <a:r>
              <a:rPr lang="en-US" sz="1800" b="1" dirty="0">
                <a:solidFill>
                  <a:srgbClr val="385623"/>
                </a:solidFill>
              </a:rPr>
              <a:t>Chapter Authors</a:t>
            </a:r>
            <a:endParaRPr lang="en-US" sz="1600" dirty="0"/>
          </a:p>
          <a:p>
            <a:pPr marL="228600" indent="-228600">
              <a:lnSpc>
                <a:spcPct val="110000"/>
              </a:lnSpc>
              <a:spcAft>
                <a:spcPts val="300"/>
              </a:spcAft>
            </a:pPr>
            <a:r>
              <a:rPr lang="en-US" sz="1600" b="1" dirty="0"/>
              <a:t>Barbara Mayes Boustead</a:t>
            </a:r>
            <a:r>
              <a:rPr lang="en-US" sz="1600" dirty="0"/>
              <a:t>, </a:t>
            </a:r>
            <a:r>
              <a:rPr lang="en-US" sz="1600" i="1" dirty="0"/>
              <a:t>National Oceanic and Atmospheric Administration</a:t>
            </a:r>
          </a:p>
          <a:p>
            <a:pPr marL="228600" indent="-228600">
              <a:lnSpc>
                <a:spcPct val="110000"/>
              </a:lnSpc>
              <a:spcAft>
                <a:spcPts val="300"/>
              </a:spcAft>
            </a:pPr>
            <a:r>
              <a:rPr lang="en-US" sz="1600" b="1" dirty="0"/>
              <a:t>Kathryn C. Conlon</a:t>
            </a:r>
            <a:r>
              <a:rPr lang="en-US" sz="1600" dirty="0"/>
              <a:t>, </a:t>
            </a:r>
            <a:r>
              <a:rPr lang="en-US" sz="1600" i="1" dirty="0"/>
              <a:t>Centers for Disease Control and Prevention</a:t>
            </a:r>
          </a:p>
          <a:p>
            <a:pPr marL="228600" indent="-228600">
              <a:lnSpc>
                <a:spcPct val="110000"/>
              </a:lnSpc>
              <a:spcAft>
                <a:spcPts val="300"/>
              </a:spcAft>
            </a:pPr>
            <a:r>
              <a:rPr lang="en-US" sz="1600" b="1" dirty="0"/>
              <a:t>Kimberly R. Hall</a:t>
            </a:r>
            <a:r>
              <a:rPr lang="en-US" sz="1600" dirty="0"/>
              <a:t>, </a:t>
            </a:r>
            <a:r>
              <a:rPr lang="en-US" sz="1600" i="1" dirty="0"/>
              <a:t>The Nature Conservancy</a:t>
            </a:r>
          </a:p>
          <a:p>
            <a:pPr marL="228600" indent="-228600">
              <a:lnSpc>
                <a:spcPct val="110000"/>
              </a:lnSpc>
              <a:spcAft>
                <a:spcPts val="300"/>
              </a:spcAft>
            </a:pPr>
            <a:r>
              <a:rPr lang="en-US" sz="1600" b="1" dirty="0"/>
              <a:t>Jenna L. </a:t>
            </a:r>
            <a:r>
              <a:rPr lang="en-US" sz="1600" b="1" dirty="0" err="1"/>
              <a:t>Jorns</a:t>
            </a:r>
            <a:r>
              <a:rPr lang="en-US" sz="1600" dirty="0"/>
              <a:t>, </a:t>
            </a:r>
            <a:r>
              <a:rPr lang="en-US" sz="1600" i="1" dirty="0"/>
              <a:t>University of Michigan, Great Lakes Integrated Sciences and Assessments</a:t>
            </a:r>
          </a:p>
          <a:p>
            <a:pPr marL="228600" indent="-228600">
              <a:lnSpc>
                <a:spcPct val="110000"/>
              </a:lnSpc>
              <a:spcAft>
                <a:spcPts val="300"/>
              </a:spcAft>
            </a:pPr>
            <a:r>
              <a:rPr lang="en-US" sz="1600" b="1" dirty="0"/>
              <a:t>Kenneth E. Kunkel</a:t>
            </a:r>
            <a:r>
              <a:rPr lang="en-US" sz="1600" dirty="0"/>
              <a:t>, </a:t>
            </a:r>
            <a:r>
              <a:rPr lang="en-US" sz="1600" i="1" dirty="0"/>
              <a:t>North Carolina State University</a:t>
            </a:r>
          </a:p>
          <a:p>
            <a:pPr marL="228600" indent="-228600">
              <a:lnSpc>
                <a:spcPct val="110000"/>
              </a:lnSpc>
              <a:spcAft>
                <a:spcPts val="300"/>
              </a:spcAft>
            </a:pPr>
            <a:r>
              <a:rPr lang="en-US" sz="1600" b="1" dirty="0"/>
              <a:t>Maria Carmen </a:t>
            </a:r>
            <a:r>
              <a:rPr lang="en-US" sz="1600" b="1" dirty="0" err="1"/>
              <a:t>Lemos</a:t>
            </a:r>
            <a:r>
              <a:rPr lang="en-US" sz="1600" dirty="0"/>
              <a:t>, </a:t>
            </a:r>
            <a:r>
              <a:rPr lang="en-US" sz="1600" i="1" dirty="0"/>
              <a:t>University of Michigan, Great Lakes Integrated Sciences and Assessments</a:t>
            </a:r>
          </a:p>
          <a:p>
            <a:pPr marL="228600" indent="-228600">
              <a:lnSpc>
                <a:spcPct val="110000"/>
              </a:lnSpc>
              <a:spcAft>
                <a:spcPts val="300"/>
              </a:spcAft>
            </a:pPr>
            <a:r>
              <a:rPr lang="en-US" sz="1600" b="1" dirty="0"/>
              <a:t>Brent Lofgren</a:t>
            </a:r>
            <a:r>
              <a:rPr lang="en-US" sz="1600" dirty="0"/>
              <a:t>, </a:t>
            </a:r>
            <a:r>
              <a:rPr lang="en-US" sz="1600" i="1" dirty="0"/>
              <a:t>National Oceanic and Atmospheric Administration	</a:t>
            </a:r>
          </a:p>
          <a:p>
            <a:pPr marL="228600" indent="-228600">
              <a:lnSpc>
                <a:spcPct val="110000"/>
              </a:lnSpc>
              <a:spcAft>
                <a:spcPts val="300"/>
              </a:spcAft>
            </a:pPr>
            <a:r>
              <a:rPr lang="en-US" sz="1600" b="1" dirty="0"/>
              <a:t>Todd A. </a:t>
            </a:r>
            <a:r>
              <a:rPr lang="en-US" sz="1600" b="1" dirty="0" err="1"/>
              <a:t>Ontl</a:t>
            </a:r>
            <a:r>
              <a:rPr lang="en-US" sz="1600" i="1" dirty="0"/>
              <a:t>, USDA Forest Service, Northern Forests Climate Hub</a:t>
            </a:r>
          </a:p>
          <a:p>
            <a:pPr marL="228600" indent="-228600">
              <a:lnSpc>
                <a:spcPct val="110000"/>
              </a:lnSpc>
              <a:spcAft>
                <a:spcPts val="300"/>
              </a:spcAft>
            </a:pPr>
            <a:r>
              <a:rPr lang="en-US" sz="1600" b="1" dirty="0"/>
              <a:t>John Posey</a:t>
            </a:r>
            <a:r>
              <a:rPr lang="en-US" sz="1600" i="1" dirty="0"/>
              <a:t>, East West Gateway Council of Governments</a:t>
            </a:r>
          </a:p>
          <a:p>
            <a:pPr marL="228600" indent="-228600">
              <a:lnSpc>
                <a:spcPct val="110000"/>
              </a:lnSpc>
              <a:spcAft>
                <a:spcPts val="300"/>
              </a:spcAft>
            </a:pPr>
            <a:r>
              <a:rPr lang="en-US" sz="1600" b="1" dirty="0"/>
              <a:t>Kim Stone</a:t>
            </a:r>
            <a:r>
              <a:rPr lang="en-US" sz="1600" i="1" dirty="0"/>
              <a:t>, Great Lakes Indian Fish and Wildlife Commissions (through January 2018)</a:t>
            </a:r>
          </a:p>
          <a:p>
            <a:pPr marL="228600" indent="-228600">
              <a:lnSpc>
                <a:spcPct val="110000"/>
              </a:lnSpc>
              <a:spcAft>
                <a:spcPts val="300"/>
              </a:spcAft>
            </a:pPr>
            <a:r>
              <a:rPr lang="en-US" sz="1600" b="1" dirty="0"/>
              <a:t>Eugene </a:t>
            </a:r>
            <a:r>
              <a:rPr lang="en-US" sz="1600" b="1" dirty="0" err="1"/>
              <a:t>Takle</a:t>
            </a:r>
            <a:r>
              <a:rPr lang="en-US" sz="1600" i="1" dirty="0"/>
              <a:t>, Iowa State University</a:t>
            </a:r>
          </a:p>
          <a:p>
            <a:pPr marL="228600" indent="-228600">
              <a:lnSpc>
                <a:spcPct val="110000"/>
              </a:lnSpc>
              <a:spcAft>
                <a:spcPts val="300"/>
              </a:spcAft>
            </a:pPr>
            <a:r>
              <a:rPr lang="en-US" sz="1600" b="1" dirty="0"/>
              <a:t>Dennis </a:t>
            </a:r>
            <a:r>
              <a:rPr lang="en-US" sz="1600" b="1" dirty="0" err="1"/>
              <a:t>Todey</a:t>
            </a:r>
            <a:r>
              <a:rPr lang="en-US" sz="1600" i="1" dirty="0"/>
              <a:t>, USDA, Midwest Climate Hub</a:t>
            </a:r>
          </a:p>
          <a:p>
            <a:pPr marL="228600" indent="-228600">
              <a:lnSpc>
                <a:spcPct val="110000"/>
              </a:lnSpc>
              <a:spcBef>
                <a:spcPts val="600"/>
              </a:spcBef>
              <a:spcAft>
                <a:spcPts val="300"/>
              </a:spcAft>
            </a:pPr>
            <a:r>
              <a:rPr lang="en-US" sz="1800" b="1" dirty="0">
                <a:solidFill>
                  <a:srgbClr val="385623"/>
                </a:solidFill>
              </a:rPr>
              <a:t>Review Editor</a:t>
            </a:r>
            <a:r>
              <a:rPr lang="en-US" sz="1600" dirty="0"/>
              <a:t>	</a:t>
            </a:r>
          </a:p>
          <a:p>
            <a:pPr marL="228600" indent="-228600">
              <a:lnSpc>
                <a:spcPct val="110000"/>
              </a:lnSpc>
              <a:spcAft>
                <a:spcPts val="300"/>
              </a:spcAft>
            </a:pPr>
            <a:r>
              <a:rPr lang="en-US" sz="1600" b="1" dirty="0"/>
              <a:t>Thomas </a:t>
            </a:r>
            <a:r>
              <a:rPr lang="en-US" sz="1600" b="1" dirty="0" err="1"/>
              <a:t>Bonnot</a:t>
            </a:r>
            <a:r>
              <a:rPr lang="en-US" sz="1600" dirty="0"/>
              <a:t>, </a:t>
            </a:r>
            <a:r>
              <a:rPr lang="en-US" sz="1600" i="1" dirty="0"/>
              <a:t>University of Missouri</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21</a:t>
            </a:r>
          </a:p>
        </p:txBody>
      </p:sp>
      <p:sp>
        <p:nvSpPr>
          <p:cNvPr id="5" name="Text Placeholder 4"/>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268240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182880">
            <a:noAutofit/>
          </a:bodyPr>
          <a:lstStyle/>
          <a:p>
            <a:pPr>
              <a:spcAft>
                <a:spcPts val="300"/>
              </a:spcAft>
            </a:pPr>
            <a:r>
              <a:rPr lang="en-US" sz="2200" b="1" dirty="0">
                <a:solidFill>
                  <a:srgbClr val="385623"/>
                </a:solidFill>
              </a:rPr>
              <a:t>Technical Contributors</a:t>
            </a:r>
            <a:r>
              <a:rPr lang="en-US" dirty="0"/>
              <a:t>		</a:t>
            </a:r>
          </a:p>
          <a:p>
            <a:pPr>
              <a:spcAft>
                <a:spcPts val="300"/>
              </a:spcAft>
            </a:pPr>
            <a:r>
              <a:rPr lang="en-US" b="1" dirty="0"/>
              <a:t>Katherine Browne</a:t>
            </a:r>
            <a:r>
              <a:rPr lang="en-US" dirty="0"/>
              <a:t>, </a:t>
            </a:r>
            <a:r>
              <a:rPr lang="en-US" i="1" dirty="0"/>
              <a:t>University of Michigan</a:t>
            </a:r>
          </a:p>
          <a:p>
            <a:pPr>
              <a:spcAft>
                <a:spcPts val="300"/>
              </a:spcAft>
            </a:pPr>
            <a:r>
              <a:rPr lang="en-US" b="1" dirty="0" err="1"/>
              <a:t>Melonee</a:t>
            </a:r>
            <a:r>
              <a:rPr lang="en-US" b="1" dirty="0"/>
              <a:t> Montano</a:t>
            </a:r>
            <a:r>
              <a:rPr lang="en-US" dirty="0"/>
              <a:t>, </a:t>
            </a:r>
            <a:r>
              <a:rPr lang="en-US" i="1" dirty="0"/>
              <a:t>Great Lakes Indian Fish and Wildlife Commission</a:t>
            </a:r>
          </a:p>
          <a:p>
            <a:pPr>
              <a:spcAft>
                <a:spcPts val="300"/>
              </a:spcAft>
            </a:pPr>
            <a:r>
              <a:rPr lang="en-US" b="1" dirty="0"/>
              <a:t>Hannah </a:t>
            </a:r>
            <a:r>
              <a:rPr lang="en-US" b="1" dirty="0" err="1"/>
              <a:t>Panci</a:t>
            </a:r>
            <a:r>
              <a:rPr lang="en-US" dirty="0"/>
              <a:t>, </a:t>
            </a:r>
            <a:r>
              <a:rPr lang="en-US" i="1" dirty="0"/>
              <a:t>Great Lakes Indian Fish and Wildlife Commission</a:t>
            </a:r>
          </a:p>
          <a:p>
            <a:pPr>
              <a:spcAft>
                <a:spcPts val="300"/>
              </a:spcAft>
            </a:pPr>
            <a:r>
              <a:rPr lang="en-US" b="1" dirty="0"/>
              <a:t>Jason Vargo</a:t>
            </a:r>
            <a:r>
              <a:rPr lang="en-US" dirty="0"/>
              <a:t>, </a:t>
            </a:r>
            <a:r>
              <a:rPr lang="en-US" i="1" dirty="0"/>
              <a:t>University of Wisconsin</a:t>
            </a:r>
          </a:p>
          <a:p>
            <a:pPr>
              <a:spcAft>
                <a:spcPts val="300"/>
              </a:spcAft>
            </a:pPr>
            <a:r>
              <a:rPr lang="en-US" b="1" dirty="0"/>
              <a:t>Madeline R. Magee</a:t>
            </a:r>
            <a:r>
              <a:rPr lang="en-US" dirty="0"/>
              <a:t>, </a:t>
            </a:r>
            <a:r>
              <a:rPr lang="en-US" i="1" dirty="0"/>
              <a:t>University of Wisconsin-Madison</a:t>
            </a:r>
          </a:p>
          <a:p>
            <a:pPr>
              <a:spcBef>
                <a:spcPts val="600"/>
              </a:spcBef>
              <a:spcAft>
                <a:spcPts val="300"/>
              </a:spcAft>
            </a:pPr>
            <a:r>
              <a:rPr lang="en-US" sz="2200" b="1" dirty="0">
                <a:solidFill>
                  <a:srgbClr val="385623"/>
                </a:solidFill>
              </a:rPr>
              <a:t>USGCRP Coordinators	</a:t>
            </a:r>
          </a:p>
          <a:p>
            <a:pPr>
              <a:spcAft>
                <a:spcPts val="300"/>
              </a:spcAft>
            </a:pPr>
            <a:r>
              <a:rPr lang="en-US" b="1" dirty="0"/>
              <a:t>Kristin Lewis</a:t>
            </a:r>
            <a:r>
              <a:rPr lang="en-US" dirty="0"/>
              <a:t>, </a:t>
            </a:r>
            <a:r>
              <a:rPr lang="en-US" i="1" dirty="0"/>
              <a:t>Senior Scientist</a:t>
            </a:r>
            <a:r>
              <a:rPr lang="en-US" b="1" dirty="0">
                <a:solidFill>
                  <a:srgbClr val="385623"/>
                </a:solidFill>
              </a:rPr>
              <a:t>	</a:t>
            </a:r>
          </a:p>
          <a:p>
            <a:pPr>
              <a:spcAft>
                <a:spcPts val="300"/>
              </a:spcAft>
            </a:pPr>
            <a:r>
              <a:rPr lang="en-US" b="1" dirty="0"/>
              <a:t>Allyza Lustig</a:t>
            </a:r>
            <a:r>
              <a:rPr lang="en-US" dirty="0"/>
              <a:t>, </a:t>
            </a:r>
            <a:r>
              <a:rPr lang="en-US" i="1" dirty="0"/>
              <a:t>Program </a:t>
            </a:r>
            <a:r>
              <a:rPr lang="en-US" i="1" dirty="0" smtClean="0"/>
              <a:t>Coordinator</a:t>
            </a:r>
            <a:endParaRPr lang="en-US" i="1" dirty="0"/>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21</a:t>
            </a:r>
          </a:p>
        </p:txBody>
      </p:sp>
      <p:sp>
        <p:nvSpPr>
          <p:cNvPr id="5" name="Text Placeholder 4"/>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31503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33CE85E3-226B-4CEB-A289-254CDD10DE34}"/>
              </a:ext>
            </a:extLst>
          </p:cNvPr>
          <p:cNvSpPr>
            <a:spLocks noGrp="1"/>
          </p:cNvSpPr>
          <p:nvPr>
            <p:ph type="subTitle" idx="1"/>
          </p:nvPr>
        </p:nvSpPr>
        <p:spPr/>
        <p:txBody>
          <a:bodyPr>
            <a:normAutofit fontScale="92500" lnSpcReduction="20000"/>
          </a:bodyPr>
          <a:lstStyle/>
          <a:p>
            <a:r>
              <a:rPr lang="en-US" b="1" dirty="0"/>
              <a:t>Angel</a:t>
            </a:r>
            <a:r>
              <a:rPr lang="en-US" dirty="0"/>
              <a:t>, J., C. Swanston, B.M. Boustead, K.C. Conlon, K.R. Hall, J.L. </a:t>
            </a:r>
            <a:r>
              <a:rPr lang="en-US" dirty="0" err="1"/>
              <a:t>Jorns</a:t>
            </a:r>
            <a:r>
              <a:rPr lang="en-US" dirty="0"/>
              <a:t>, K.E. Kunkel, M.C. </a:t>
            </a:r>
            <a:r>
              <a:rPr lang="en-US" dirty="0" err="1"/>
              <a:t>Lemos</a:t>
            </a:r>
            <a:r>
              <a:rPr lang="en-US" dirty="0"/>
              <a:t>, B. Lofgren, T.A. </a:t>
            </a:r>
            <a:r>
              <a:rPr lang="en-US" dirty="0" err="1"/>
              <a:t>Ontl</a:t>
            </a:r>
            <a:r>
              <a:rPr lang="en-US" dirty="0"/>
              <a:t>, J. Posey, K. Stone, G. </a:t>
            </a:r>
            <a:r>
              <a:rPr lang="en-US" dirty="0" err="1"/>
              <a:t>Takle</a:t>
            </a:r>
            <a:r>
              <a:rPr lang="en-US" dirty="0"/>
              <a:t>, and D. </a:t>
            </a:r>
            <a:r>
              <a:rPr lang="en-US" dirty="0" err="1"/>
              <a:t>Todey</a:t>
            </a:r>
            <a:r>
              <a:rPr lang="en-US" dirty="0"/>
              <a:t>, 2018: Midwest.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a:t>
            </a:r>
            <a:r>
              <a:rPr lang="en-US"/>
              <a:t>, USA. </a:t>
            </a:r>
            <a:r>
              <a:rPr lang="en-US" dirty="0" err="1"/>
              <a:t>doi</a:t>
            </a:r>
            <a:r>
              <a:rPr lang="en-US" dirty="0"/>
              <a:t>: </a:t>
            </a:r>
            <a:r>
              <a:rPr lang="en-US" u="sng" dirty="0">
                <a:hlinkClick r:id="rId2"/>
              </a:rPr>
              <a:t>10.7930/NCA4.2018.CH21</a:t>
            </a:r>
            <a:endParaRPr lang="en-US" dirty="0"/>
          </a:p>
        </p:txBody>
      </p:sp>
      <p:sp>
        <p:nvSpPr>
          <p:cNvPr id="3" name="Text Placeholder 2">
            <a:extLst>
              <a:ext uri="{FF2B5EF4-FFF2-40B4-BE49-F238E27FC236}">
                <a16:creationId xmlns:a16="http://schemas.microsoft.com/office/drawing/2014/main" xmlns="" id="{C57C4B6B-C1E8-48EF-9E31-241FC7A79A1C}"/>
              </a:ext>
            </a:extLst>
          </p:cNvPr>
          <p:cNvSpPr>
            <a:spLocks noGrp="1"/>
          </p:cNvSpPr>
          <p:nvPr>
            <p:ph type="body" sz="quarter" idx="10"/>
          </p:nvPr>
        </p:nvSpPr>
        <p:spPr/>
        <p:txBody>
          <a:bodyPr/>
          <a:lstStyle/>
          <a:p>
            <a:r>
              <a:rPr lang="en-US" dirty="0"/>
              <a:t>https://nca2018.globalchange.gov/chapter/</a:t>
            </a:r>
            <a:r>
              <a:rPr lang="en-US" dirty="0" err="1"/>
              <a:t>midwest</a:t>
            </a:r>
            <a:endParaRPr lang="en-US" dirty="0"/>
          </a:p>
        </p:txBody>
      </p:sp>
    </p:spTree>
    <p:extLst>
      <p:ext uri="{BB962C8B-B14F-4D97-AF65-F5344CB8AC3E}">
        <p14:creationId xmlns:p14="http://schemas.microsoft.com/office/powerpoint/2010/main" val="150144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132914-EAC1-4C03-ABDB-DC46F08F3538}"/>
              </a:ext>
            </a:extLst>
          </p:cNvPr>
          <p:cNvSpPr>
            <a:spLocks noGrp="1"/>
          </p:cNvSpPr>
          <p:nvPr>
            <p:ph idx="1"/>
          </p:nvPr>
        </p:nvSpPr>
        <p:spPr/>
        <p:txBody>
          <a:bodyPr/>
          <a:lstStyle/>
          <a:p>
            <a:r>
              <a:rPr lang="en-US" dirty="0"/>
              <a:t>Midwest forests provide numerous economic and ecological benefits, yet threats from a changing climate are interacting with existing stressors such as invasive species and pests to increase tree mortality and reduce forest productivity. Without adaptive actions, these interactions will result in the loss of economically and culturally important tree species such as paper birch and black ash and are expected to lead to the conversion of some forests to other forest types or even to non-forested ecosystems by the end of the century. Land managers are beginning to manage risk in forests by increasing diversity and selecting for tree species adapted to a range of projected conditions.</a:t>
            </a:r>
          </a:p>
        </p:txBody>
      </p:sp>
      <p:sp>
        <p:nvSpPr>
          <p:cNvPr id="3" name="Text Placeholder 2">
            <a:extLst>
              <a:ext uri="{FF2B5EF4-FFF2-40B4-BE49-F238E27FC236}">
                <a16:creationId xmlns:a16="http://schemas.microsoft.com/office/drawing/2014/main" xmlns="" id="{AB367028-E009-4789-BE6C-283B58F4F2F1}"/>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xmlns="" id="{6303BCA4-17B3-42E1-A4FE-C0882F0EFF33}"/>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9655B2B2-5401-4B4F-B281-5F8908F26419}"/>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A9A46DFF-2F4C-49F0-AA4E-AA6E1FCDC7F2}"/>
              </a:ext>
            </a:extLst>
          </p:cNvPr>
          <p:cNvSpPr>
            <a:spLocks noGrp="1"/>
          </p:cNvSpPr>
          <p:nvPr>
            <p:ph type="body" sz="quarter" idx="13"/>
          </p:nvPr>
        </p:nvSpPr>
        <p:spPr/>
        <p:txBody>
          <a:bodyPr/>
          <a:lstStyle/>
          <a:p>
            <a:r>
              <a:rPr lang="en-US" dirty="0"/>
              <a:t>Forestry</a:t>
            </a:r>
          </a:p>
        </p:txBody>
      </p:sp>
    </p:spTree>
    <p:extLst>
      <p:ext uri="{BB962C8B-B14F-4D97-AF65-F5344CB8AC3E}">
        <p14:creationId xmlns:p14="http://schemas.microsoft.com/office/powerpoint/2010/main" val="209669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4F9EE7B-9A29-4B1D-8A86-789A17D50E44}"/>
              </a:ext>
            </a:extLst>
          </p:cNvPr>
          <p:cNvSpPr>
            <a:spLocks noGrp="1"/>
          </p:cNvSpPr>
          <p:nvPr>
            <p:ph idx="1"/>
          </p:nvPr>
        </p:nvSpPr>
        <p:spPr/>
        <p:txBody>
          <a:bodyPr/>
          <a:lstStyle/>
          <a:p>
            <a:r>
              <a:rPr lang="en-US" dirty="0"/>
              <a:t>The ecosystems of the Midwest support a diverse array of native species and provide people with essential services such as water purification, flood control, resource provision, crop pollination, and recreational opportunities. Species and ecosystems, including the important freshwater resources of the Great Lakes, are typically most at risk when climate stressors, like temperature increases, interact with land-use change, habitat loss, pollution, nutrient inputs, and nonnative invasive species. Restoration of natural systems, increases in the use of green infrastructure, and targeted conservation efforts, especially of wetland systems, can help protect people and nature from climate change impacts.</a:t>
            </a:r>
          </a:p>
          <a:p>
            <a:endParaRPr lang="en-US" dirty="0"/>
          </a:p>
        </p:txBody>
      </p:sp>
      <p:sp>
        <p:nvSpPr>
          <p:cNvPr id="3" name="Text Placeholder 2">
            <a:extLst>
              <a:ext uri="{FF2B5EF4-FFF2-40B4-BE49-F238E27FC236}">
                <a16:creationId xmlns:a16="http://schemas.microsoft.com/office/drawing/2014/main" xmlns="" id="{75B56AF4-A83E-47D1-B01B-EECEF7BA39A2}"/>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xmlns="" id="{F83CBD73-D1AE-4BF3-B8D1-523092A6AB3D}"/>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59665ED3-9CBB-4737-9B29-E24FA242387F}"/>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B8FF4D56-8FA7-4BA0-8255-41F6FCEC6631}"/>
              </a:ext>
            </a:extLst>
          </p:cNvPr>
          <p:cNvSpPr>
            <a:spLocks noGrp="1"/>
          </p:cNvSpPr>
          <p:nvPr>
            <p:ph type="body" sz="quarter" idx="13"/>
          </p:nvPr>
        </p:nvSpPr>
        <p:spPr/>
        <p:txBody>
          <a:bodyPr/>
          <a:lstStyle/>
          <a:p>
            <a:r>
              <a:rPr lang="en-US" dirty="0"/>
              <a:t>Biodiversity and Ecosystems</a:t>
            </a:r>
          </a:p>
        </p:txBody>
      </p:sp>
    </p:spTree>
    <p:extLst>
      <p:ext uri="{BB962C8B-B14F-4D97-AF65-F5344CB8AC3E}">
        <p14:creationId xmlns:p14="http://schemas.microsoft.com/office/powerpoint/2010/main" val="181494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C115215-1231-4275-8F48-A2081F651EDA}"/>
              </a:ext>
            </a:extLst>
          </p:cNvPr>
          <p:cNvSpPr>
            <a:spLocks noGrp="1"/>
          </p:cNvSpPr>
          <p:nvPr>
            <p:ph idx="1"/>
          </p:nvPr>
        </p:nvSpPr>
        <p:spPr/>
        <p:txBody>
          <a:bodyPr/>
          <a:lstStyle/>
          <a:p>
            <a:r>
              <a:rPr lang="en-US" dirty="0"/>
              <a:t>Climate change is expected to worsen existing health conditions and introduce new health threats by increasing the frequency and intensity of poor air quality days, extreme high temperature events, and heavy rainfalls; extending pollen seasons; and modifying the distribution of disease-carrying pests and insects. By mid-century, the region is projected to experience substantial, yet avoidable, loss of life, worsened health conditions, and economic impacts estimated in the billions of dollars as a result of these changes. Improved basic health services and increased public health measures—including surveillance and monitoring—can prevent or reduce these impacts.</a:t>
            </a:r>
          </a:p>
        </p:txBody>
      </p:sp>
      <p:sp>
        <p:nvSpPr>
          <p:cNvPr id="3" name="Text Placeholder 2">
            <a:extLst>
              <a:ext uri="{FF2B5EF4-FFF2-40B4-BE49-F238E27FC236}">
                <a16:creationId xmlns:a16="http://schemas.microsoft.com/office/drawing/2014/main" xmlns="" id="{EEAE23DC-FCBC-4008-8A2E-F4ECE0AEA5C2}"/>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xmlns="" id="{FFA28121-76AD-49B0-9555-239A87224EDD}"/>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FF97F2D8-1E8D-4F5F-B951-FBB62CDA7EB8}"/>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1F8418C7-37C3-49F7-8518-F9B38C241E35}"/>
              </a:ext>
            </a:extLst>
          </p:cNvPr>
          <p:cNvSpPr>
            <a:spLocks noGrp="1"/>
          </p:cNvSpPr>
          <p:nvPr>
            <p:ph type="body" sz="quarter" idx="13"/>
          </p:nvPr>
        </p:nvSpPr>
        <p:spPr/>
        <p:txBody>
          <a:bodyPr/>
          <a:lstStyle/>
          <a:p>
            <a:r>
              <a:rPr lang="en-US" dirty="0"/>
              <a:t>Human Health</a:t>
            </a:r>
          </a:p>
        </p:txBody>
      </p:sp>
    </p:spTree>
    <p:extLst>
      <p:ext uri="{BB962C8B-B14F-4D97-AF65-F5344CB8AC3E}">
        <p14:creationId xmlns:p14="http://schemas.microsoft.com/office/powerpoint/2010/main" val="374732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72C092D-6750-4DC1-A0B2-5DB9638AF0F5}"/>
              </a:ext>
            </a:extLst>
          </p:cNvPr>
          <p:cNvSpPr>
            <a:spLocks noGrp="1"/>
          </p:cNvSpPr>
          <p:nvPr>
            <p:ph idx="1"/>
          </p:nvPr>
        </p:nvSpPr>
        <p:spPr/>
        <p:txBody>
          <a:bodyPr/>
          <a:lstStyle/>
          <a:p>
            <a:r>
              <a:rPr lang="en-US" dirty="0"/>
              <a:t>Storm water management systems, transportation networks, and other critical infrastructure are already experiencing impacts from changing precipitation patterns and elevated flood risks. Green infrastructure is reducing some of the negative impacts by using plants and open space to absorb storm water. The annual cost of adapting urban storm water systems to more frequent and severe storms is projected to exceed $500 million for the Midwest by the end of the century.</a:t>
            </a:r>
          </a:p>
        </p:txBody>
      </p:sp>
      <p:sp>
        <p:nvSpPr>
          <p:cNvPr id="3" name="Text Placeholder 2">
            <a:extLst>
              <a:ext uri="{FF2B5EF4-FFF2-40B4-BE49-F238E27FC236}">
                <a16:creationId xmlns:a16="http://schemas.microsoft.com/office/drawing/2014/main" xmlns="" id="{EE61953A-2005-4CC7-A3A1-F2E390E944BC}"/>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xmlns="" id="{E8F00EC5-EDBF-441A-A27E-39C3CB9D7383}"/>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8E51922C-B556-45AE-AE74-EEB6871B4C74}"/>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033D4D9E-1604-46F6-AF1B-44D49897D661}"/>
              </a:ext>
            </a:extLst>
          </p:cNvPr>
          <p:cNvSpPr>
            <a:spLocks noGrp="1"/>
          </p:cNvSpPr>
          <p:nvPr>
            <p:ph type="body" sz="quarter" idx="13"/>
          </p:nvPr>
        </p:nvSpPr>
        <p:spPr/>
        <p:txBody>
          <a:bodyPr/>
          <a:lstStyle/>
          <a:p>
            <a:r>
              <a:rPr lang="en-US" dirty="0"/>
              <a:t>Transportation and Infrastructure</a:t>
            </a:r>
          </a:p>
        </p:txBody>
      </p:sp>
    </p:spTree>
    <p:extLst>
      <p:ext uri="{BB962C8B-B14F-4D97-AF65-F5344CB8AC3E}">
        <p14:creationId xmlns:p14="http://schemas.microsoft.com/office/powerpoint/2010/main" val="335800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8849D4C-8E34-4354-B308-52F58A738147}"/>
              </a:ext>
            </a:extLst>
          </p:cNvPr>
          <p:cNvSpPr>
            <a:spLocks noGrp="1"/>
          </p:cNvSpPr>
          <p:nvPr>
            <p:ph idx="1"/>
          </p:nvPr>
        </p:nvSpPr>
        <p:spPr/>
        <p:txBody>
          <a:bodyPr/>
          <a:lstStyle/>
          <a:p>
            <a:r>
              <a:rPr lang="en-US" dirty="0"/>
              <a:t>At-risk communities in the Midwest are becoming more vulnerable to climate change impacts such as flooding, drought, and increases in urban heat islands. Tribal nations are especially vulnerable because of their reliance on threatened natural resources for their cultural, subsistence, and economic needs. Integrating climate adaptation into planning processes offers an opportunity to better manage climate risks now. Developing knowledge for decision-making in cooperation with vulnerable communities and tribal nations will help to build adaptive capacity and increase resilience.</a:t>
            </a:r>
          </a:p>
        </p:txBody>
      </p:sp>
      <p:sp>
        <p:nvSpPr>
          <p:cNvPr id="3" name="Text Placeholder 2">
            <a:extLst>
              <a:ext uri="{FF2B5EF4-FFF2-40B4-BE49-F238E27FC236}">
                <a16:creationId xmlns:a16="http://schemas.microsoft.com/office/drawing/2014/main" xmlns="" id="{165440B5-804C-4BBD-9043-53A4622C8E8B}"/>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a16="http://schemas.microsoft.com/office/drawing/2014/main" xmlns="" id="{D38035FA-B322-4EFE-B430-B2B11C9FAE2A}"/>
              </a:ext>
            </a:extLst>
          </p:cNvPr>
          <p:cNvSpPr>
            <a:spLocks noGrp="1"/>
          </p:cNvSpPr>
          <p:nvPr>
            <p:ph type="body" sz="quarter" idx="11"/>
          </p:nvPr>
        </p:nvSpPr>
        <p:spPr/>
        <p:txBody>
          <a:bodyPr/>
          <a:lstStyle/>
          <a:p>
            <a:r>
              <a:rPr lang="en-US" dirty="0"/>
              <a:t>21</a:t>
            </a:r>
          </a:p>
        </p:txBody>
      </p:sp>
      <p:sp>
        <p:nvSpPr>
          <p:cNvPr id="5" name="Text Placeholder 4">
            <a:extLst>
              <a:ext uri="{FF2B5EF4-FFF2-40B4-BE49-F238E27FC236}">
                <a16:creationId xmlns:a16="http://schemas.microsoft.com/office/drawing/2014/main" xmlns="" id="{B97D7E39-D886-425D-8CC9-20B9E3AF54F1}"/>
              </a:ext>
            </a:extLst>
          </p:cNvPr>
          <p:cNvSpPr>
            <a:spLocks noGrp="1"/>
          </p:cNvSpPr>
          <p:nvPr>
            <p:ph type="body" sz="quarter" idx="12"/>
          </p:nvPr>
        </p:nvSpPr>
        <p:spPr/>
        <p:txBody>
          <a:bodyPr/>
          <a:lstStyle/>
          <a:p>
            <a:r>
              <a:rPr lang="en-US" dirty="0"/>
              <a:t>Ch. 21 | Midwest</a:t>
            </a:r>
          </a:p>
        </p:txBody>
      </p:sp>
      <p:sp>
        <p:nvSpPr>
          <p:cNvPr id="6" name="Text Placeholder 5">
            <a:extLst>
              <a:ext uri="{FF2B5EF4-FFF2-40B4-BE49-F238E27FC236}">
                <a16:creationId xmlns:a16="http://schemas.microsoft.com/office/drawing/2014/main" xmlns="" id="{398F1C40-A812-4D6A-B60C-DCD3F9D2BC77}"/>
              </a:ext>
            </a:extLst>
          </p:cNvPr>
          <p:cNvSpPr>
            <a:spLocks noGrp="1"/>
          </p:cNvSpPr>
          <p:nvPr>
            <p:ph type="body" sz="quarter" idx="13"/>
          </p:nvPr>
        </p:nvSpPr>
        <p:spPr/>
        <p:txBody>
          <a:bodyPr/>
          <a:lstStyle/>
          <a:p>
            <a:r>
              <a:rPr lang="en-US" dirty="0"/>
              <a:t>Community Vulnerability and Adaptation</a:t>
            </a:r>
          </a:p>
        </p:txBody>
      </p:sp>
    </p:spTree>
    <p:extLst>
      <p:ext uri="{BB962C8B-B14F-4D97-AF65-F5344CB8AC3E}">
        <p14:creationId xmlns:p14="http://schemas.microsoft.com/office/powerpoint/2010/main" val="374020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EA318ACE-E51B-4479-90BA-BD80D967FD0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423194"/>
            <a:ext cx="4629150" cy="3471862"/>
          </a:xfrm>
        </p:spPr>
      </p:pic>
      <p:sp>
        <p:nvSpPr>
          <p:cNvPr id="3" name="Title 2">
            <a:extLst>
              <a:ext uri="{FF2B5EF4-FFF2-40B4-BE49-F238E27FC236}">
                <a16:creationId xmlns:a16="http://schemas.microsoft.com/office/drawing/2014/main" xmlns="" id="{5362CF84-DAB9-4613-B548-F94744363B4E}"/>
              </a:ext>
            </a:extLst>
          </p:cNvPr>
          <p:cNvSpPr>
            <a:spLocks noGrp="1"/>
          </p:cNvSpPr>
          <p:nvPr>
            <p:ph type="title"/>
          </p:nvPr>
        </p:nvSpPr>
        <p:spPr/>
        <p:txBody>
          <a:bodyPr/>
          <a:lstStyle/>
          <a:p>
            <a:r>
              <a:rPr lang="en-US" dirty="0"/>
              <a:t>Fig. 21.1: Solar Carports</a:t>
            </a:r>
          </a:p>
        </p:txBody>
      </p:sp>
      <p:sp>
        <p:nvSpPr>
          <p:cNvPr id="4" name="Text Placeholder 3">
            <a:extLst>
              <a:ext uri="{FF2B5EF4-FFF2-40B4-BE49-F238E27FC236}">
                <a16:creationId xmlns:a16="http://schemas.microsoft.com/office/drawing/2014/main" xmlns="" id="{8776BE41-001A-4AAE-A6CF-0A140BE7C92D}"/>
              </a:ext>
            </a:extLst>
          </p:cNvPr>
          <p:cNvSpPr>
            <a:spLocks noGrp="1"/>
          </p:cNvSpPr>
          <p:nvPr>
            <p:ph type="body" sz="half" idx="2"/>
          </p:nvPr>
        </p:nvSpPr>
        <p:spPr/>
        <p:txBody>
          <a:bodyPr/>
          <a:lstStyle/>
          <a:p>
            <a:r>
              <a:rPr lang="en-US" dirty="0"/>
              <a:t>Solar carports were recently installed on the Michigan State University campus. </a:t>
            </a:r>
            <a:r>
              <a:rPr lang="en-US" i="1" dirty="0"/>
              <a:t>Photo credit: David Rothstein.</a:t>
            </a:r>
          </a:p>
        </p:txBody>
      </p:sp>
      <p:sp>
        <p:nvSpPr>
          <p:cNvPr id="5" name="Text Placeholder 4">
            <a:extLst>
              <a:ext uri="{FF2B5EF4-FFF2-40B4-BE49-F238E27FC236}">
                <a16:creationId xmlns:a16="http://schemas.microsoft.com/office/drawing/2014/main" xmlns="" id="{FA076816-5E41-4B90-95B9-E4327F1D1BE9}"/>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2401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EE0A382A-1F89-9B49-B592-78BF25A132BE}"/>
              </a:ext>
            </a:extLst>
          </p:cNvPr>
          <p:cNvGraphicFramePr>
            <a:graphicFrameLocks noGrp="1"/>
          </p:cNvGraphicFramePr>
          <p:nvPr>
            <p:ph sz="quarter" idx="10"/>
            <p:extLst>
              <p:ext uri="{D42A27DB-BD31-4B8C-83A1-F6EECF244321}">
                <p14:modId xmlns:p14="http://schemas.microsoft.com/office/powerpoint/2010/main" val="2018623828"/>
              </p:ext>
            </p:extLst>
          </p:nvPr>
        </p:nvGraphicFramePr>
        <p:xfrm>
          <a:off x="630238" y="1615905"/>
          <a:ext cx="7886700" cy="1473200"/>
        </p:xfrm>
        <a:graphic>
          <a:graphicData uri="http://schemas.openxmlformats.org/drawingml/2006/table">
            <a:tbl>
              <a:tblPr bandRow="1">
                <a:tableStyleId>{5C22544A-7EE6-4342-B048-85BDC9FD1C3A}</a:tableStyleId>
              </a:tblPr>
              <a:tblGrid>
                <a:gridCol w="1971675">
                  <a:extLst>
                    <a:ext uri="{9D8B030D-6E8A-4147-A177-3AD203B41FA5}">
                      <a16:colId xmlns:a16="http://schemas.microsoft.com/office/drawing/2014/main" xmlns="" val="1423715291"/>
                    </a:ext>
                  </a:extLst>
                </a:gridCol>
                <a:gridCol w="1971675">
                  <a:extLst>
                    <a:ext uri="{9D8B030D-6E8A-4147-A177-3AD203B41FA5}">
                      <a16:colId xmlns:a16="http://schemas.microsoft.com/office/drawing/2014/main" xmlns="" val="763179379"/>
                    </a:ext>
                  </a:extLst>
                </a:gridCol>
                <a:gridCol w="1971675">
                  <a:extLst>
                    <a:ext uri="{9D8B030D-6E8A-4147-A177-3AD203B41FA5}">
                      <a16:colId xmlns:a16="http://schemas.microsoft.com/office/drawing/2014/main" xmlns="" val="933468059"/>
                    </a:ext>
                  </a:extLst>
                </a:gridCol>
                <a:gridCol w="1971675">
                  <a:extLst>
                    <a:ext uri="{9D8B030D-6E8A-4147-A177-3AD203B41FA5}">
                      <a16:colId xmlns:a16="http://schemas.microsoft.com/office/drawing/2014/main" xmlns="" val="2440673395"/>
                    </a:ext>
                  </a:extLst>
                </a:gridCol>
              </a:tblGrid>
              <a:tr h="370840">
                <a:tc>
                  <a:txBody>
                    <a:bodyPr/>
                    <a:lstStyle/>
                    <a:p>
                      <a:pPr marL="0" algn="ctr" defTabSz="914400" rtl="0" eaLnBrk="1" latinLnBrk="0" hangingPunct="1"/>
                      <a:r>
                        <a:rPr lang="en-US" sz="1400" b="1" kern="1200" dirty="0">
                          <a:solidFill>
                            <a:srgbClr val="FFFFFF"/>
                          </a:solidFill>
                          <a:effectLst/>
                          <a:latin typeface="Calibri" panose="020F0502020204030204" pitchFamily="34" charset="0"/>
                          <a:ea typeface="+mn-ea"/>
                          <a:cs typeface="Calibri" panose="020F0502020204030204" pitchFamily="34" charset="0"/>
                        </a:rPr>
                        <a:t>Geographic Area </a:t>
                      </a:r>
                    </a:p>
                  </a:txBody>
                  <a:tcPr anchor="ctr">
                    <a:solidFill>
                      <a:srgbClr val="385623"/>
                    </a:solidFill>
                  </a:tcPr>
                </a:tc>
                <a:tc>
                  <a:txBody>
                    <a:bodyPr/>
                    <a:lstStyle/>
                    <a:p>
                      <a:pPr marL="0" algn="ctr" defTabSz="914400" rtl="0" eaLnBrk="1" latinLnBrk="0" hangingPunct="1"/>
                      <a:r>
                        <a:rPr lang="en-US" sz="1400" b="1" kern="1200" dirty="0">
                          <a:solidFill>
                            <a:srgbClr val="FFFFFF"/>
                          </a:solidFill>
                          <a:effectLst/>
                          <a:latin typeface="Calibri" panose="020F0502020204030204" pitchFamily="34" charset="0"/>
                          <a:ea typeface="+mn-ea"/>
                          <a:cs typeface="Calibri" panose="020F0502020204030204" pitchFamily="34" charset="0"/>
                        </a:rPr>
                        <a:t>Modeled Historical (1976–2005) </a:t>
                      </a:r>
                    </a:p>
                  </a:txBody>
                  <a:tcPr anchor="ctr">
                    <a:solidFill>
                      <a:srgbClr val="385623"/>
                    </a:solidFill>
                  </a:tcPr>
                </a:tc>
                <a:tc>
                  <a:txBody>
                    <a:bodyPr/>
                    <a:lstStyle/>
                    <a:p>
                      <a:pPr marL="0" algn="ctr" defTabSz="914400" rtl="0" eaLnBrk="1" latinLnBrk="0" hangingPunct="1"/>
                      <a:r>
                        <a:rPr lang="en-US" sz="1400" b="1" kern="1200">
                          <a:solidFill>
                            <a:srgbClr val="FFFFFF"/>
                          </a:solidFill>
                          <a:effectLst/>
                          <a:latin typeface="Calibri" panose="020F0502020204030204" pitchFamily="34" charset="0"/>
                          <a:ea typeface="+mn-ea"/>
                          <a:cs typeface="Calibri" panose="020F0502020204030204" pitchFamily="34" charset="0"/>
                        </a:rPr>
                        <a:t>Mid-21st Century (2036–2065) for Lower Scenario (RCP4.5) </a:t>
                      </a:r>
                    </a:p>
                  </a:txBody>
                  <a:tcPr anchor="ctr">
                    <a:solidFill>
                      <a:srgbClr val="385623"/>
                    </a:solidFill>
                  </a:tcPr>
                </a:tc>
                <a:tc>
                  <a:txBody>
                    <a:bodyPr/>
                    <a:lstStyle/>
                    <a:p>
                      <a:pPr marL="0" algn="ctr" defTabSz="914400" rtl="0" eaLnBrk="1" latinLnBrk="0" hangingPunct="1"/>
                      <a:r>
                        <a:rPr lang="en-US" sz="1400" b="1" kern="1200" dirty="0">
                          <a:solidFill>
                            <a:srgbClr val="FFFFFF"/>
                          </a:solidFill>
                          <a:effectLst/>
                          <a:latin typeface="Calibri" panose="020F0502020204030204" pitchFamily="34" charset="0"/>
                          <a:ea typeface="+mn-ea"/>
                          <a:cs typeface="Calibri" panose="020F0502020204030204" pitchFamily="34" charset="0"/>
                        </a:rPr>
                        <a:t>Mid-21st Century (2036–2065) for Higher Scenario (RCP8.5) </a:t>
                      </a:r>
                    </a:p>
                  </a:txBody>
                  <a:tcPr anchor="ctr">
                    <a:solidFill>
                      <a:srgbClr val="385623"/>
                    </a:solidFill>
                  </a:tcPr>
                </a:tc>
                <a:extLst>
                  <a:ext uri="{0D108BD9-81ED-4DB2-BD59-A6C34878D82A}">
                    <a16:rowId xmlns:a16="http://schemas.microsoft.com/office/drawing/2014/main" xmlns="" val="1792866509"/>
                  </a:ext>
                </a:extLst>
              </a:tr>
              <a:tr h="370840">
                <a:tc>
                  <a:txBody>
                    <a:bodyPr/>
                    <a:lstStyle/>
                    <a:p>
                      <a:pPr algn="ctr"/>
                      <a:r>
                        <a:rPr lang="en-US" sz="1400">
                          <a:effectLst/>
                          <a:latin typeface="Calibri" panose="020F0502020204030204" pitchFamily="34" charset="0"/>
                          <a:cs typeface="Calibri" panose="020F0502020204030204" pitchFamily="34" charset="0"/>
                        </a:rPr>
                        <a:t>Northern Minnesota </a:t>
                      </a:r>
                    </a:p>
                  </a:txBody>
                  <a:tcPr anchor="ctr">
                    <a:solidFill>
                      <a:srgbClr val="D7DDD3"/>
                    </a:solidFill>
                  </a:tcPr>
                </a:tc>
                <a:tc>
                  <a:txBody>
                    <a:bodyPr/>
                    <a:lstStyle/>
                    <a:p>
                      <a:pPr algn="ctr"/>
                      <a:r>
                        <a:rPr lang="en-US" sz="1400">
                          <a:effectLst/>
                          <a:latin typeface="Calibri" panose="020F0502020204030204" pitchFamily="34" charset="0"/>
                          <a:cs typeface="Calibri" panose="020F0502020204030204" pitchFamily="34" charset="0"/>
                        </a:rPr>
                        <a:t>88°F </a:t>
                      </a:r>
                    </a:p>
                  </a:txBody>
                  <a:tcPr anchor="ctr">
                    <a:solidFill>
                      <a:srgbClr val="D7DDD3"/>
                    </a:solidFill>
                  </a:tcPr>
                </a:tc>
                <a:tc>
                  <a:txBody>
                    <a:bodyPr/>
                    <a:lstStyle/>
                    <a:p>
                      <a:pPr algn="ctr"/>
                      <a:r>
                        <a:rPr lang="en-US" sz="1400">
                          <a:effectLst/>
                          <a:latin typeface="Calibri" panose="020F0502020204030204" pitchFamily="34" charset="0"/>
                          <a:cs typeface="Calibri" panose="020F0502020204030204" pitchFamily="34" charset="0"/>
                        </a:rPr>
                        <a:t>93°F </a:t>
                      </a:r>
                    </a:p>
                  </a:txBody>
                  <a:tcPr anchor="ctr">
                    <a:solidFill>
                      <a:srgbClr val="D7DDD3"/>
                    </a:solidFill>
                  </a:tcPr>
                </a:tc>
                <a:tc>
                  <a:txBody>
                    <a:bodyPr/>
                    <a:lstStyle/>
                    <a:p>
                      <a:pPr algn="ctr"/>
                      <a:r>
                        <a:rPr lang="en-US" sz="1400" dirty="0">
                          <a:effectLst/>
                          <a:latin typeface="Calibri" panose="020F0502020204030204" pitchFamily="34" charset="0"/>
                          <a:cs typeface="Calibri" panose="020F0502020204030204" pitchFamily="34" charset="0"/>
                        </a:rPr>
                        <a:t>95°F </a:t>
                      </a:r>
                    </a:p>
                  </a:txBody>
                  <a:tcPr anchor="ctr">
                    <a:solidFill>
                      <a:srgbClr val="D7DDD3"/>
                    </a:solidFill>
                  </a:tcPr>
                </a:tc>
                <a:extLst>
                  <a:ext uri="{0D108BD9-81ED-4DB2-BD59-A6C34878D82A}">
                    <a16:rowId xmlns:a16="http://schemas.microsoft.com/office/drawing/2014/main" xmlns="" val="2091028660"/>
                  </a:ext>
                </a:extLst>
              </a:tr>
              <a:tr h="370840">
                <a:tc>
                  <a:txBody>
                    <a:bodyPr/>
                    <a:lstStyle/>
                    <a:p>
                      <a:pPr algn="ctr"/>
                      <a:r>
                        <a:rPr lang="en-US" sz="1400">
                          <a:effectLst/>
                          <a:latin typeface="Calibri" panose="020F0502020204030204" pitchFamily="34" charset="0"/>
                          <a:cs typeface="Calibri" panose="020F0502020204030204" pitchFamily="34" charset="0"/>
                        </a:rPr>
                        <a:t>Southern Missouri </a:t>
                      </a:r>
                    </a:p>
                  </a:txBody>
                  <a:tcPr anchor="ctr">
                    <a:solidFill>
                      <a:schemeClr val="bg1"/>
                    </a:solidFill>
                  </a:tcPr>
                </a:tc>
                <a:tc>
                  <a:txBody>
                    <a:bodyPr/>
                    <a:lstStyle/>
                    <a:p>
                      <a:pPr algn="ctr"/>
                      <a:r>
                        <a:rPr lang="en-US" sz="1400">
                          <a:effectLst/>
                          <a:latin typeface="Calibri" panose="020F0502020204030204" pitchFamily="34" charset="0"/>
                          <a:cs typeface="Calibri" panose="020F0502020204030204" pitchFamily="34" charset="0"/>
                        </a:rPr>
                        <a:t>97°F </a:t>
                      </a:r>
                    </a:p>
                  </a:txBody>
                  <a:tcPr anchor="ctr">
                    <a:solidFill>
                      <a:schemeClr val="bg1"/>
                    </a:solidFill>
                  </a:tcPr>
                </a:tc>
                <a:tc>
                  <a:txBody>
                    <a:bodyPr/>
                    <a:lstStyle/>
                    <a:p>
                      <a:pPr algn="ctr"/>
                      <a:r>
                        <a:rPr lang="en-US" sz="1400">
                          <a:effectLst/>
                          <a:latin typeface="Calibri" panose="020F0502020204030204" pitchFamily="34" charset="0"/>
                          <a:cs typeface="Calibri" panose="020F0502020204030204" pitchFamily="34" charset="0"/>
                        </a:rPr>
                        <a:t>102°F </a:t>
                      </a:r>
                    </a:p>
                  </a:txBody>
                  <a:tcPr anchor="ctr">
                    <a:solidFill>
                      <a:schemeClr val="bg1"/>
                    </a:solidFill>
                  </a:tcPr>
                </a:tc>
                <a:tc>
                  <a:txBody>
                    <a:bodyPr/>
                    <a:lstStyle/>
                    <a:p>
                      <a:pPr algn="ctr"/>
                      <a:r>
                        <a:rPr lang="en-US" sz="1400" dirty="0">
                          <a:effectLst/>
                          <a:latin typeface="Calibri" panose="020F0502020204030204" pitchFamily="34" charset="0"/>
                          <a:cs typeface="Calibri" panose="020F0502020204030204" pitchFamily="34" charset="0"/>
                        </a:rPr>
                        <a:t>103°F </a:t>
                      </a:r>
                    </a:p>
                  </a:txBody>
                  <a:tcPr anchor="ctr">
                    <a:solidFill>
                      <a:schemeClr val="bg1"/>
                    </a:solidFill>
                  </a:tcPr>
                </a:tc>
                <a:extLst>
                  <a:ext uri="{0D108BD9-81ED-4DB2-BD59-A6C34878D82A}">
                    <a16:rowId xmlns:a16="http://schemas.microsoft.com/office/drawing/2014/main" xmlns="" val="3101888460"/>
                  </a:ext>
                </a:extLst>
              </a:tr>
            </a:tbl>
          </a:graphicData>
        </a:graphic>
      </p:graphicFrame>
      <p:sp>
        <p:nvSpPr>
          <p:cNvPr id="3" name="Title 2">
            <a:extLst>
              <a:ext uri="{FF2B5EF4-FFF2-40B4-BE49-F238E27FC236}">
                <a16:creationId xmlns:a16="http://schemas.microsoft.com/office/drawing/2014/main" xmlns="" id="{70E47D9E-02FA-E848-8840-82BC80E7BEAC}"/>
              </a:ext>
            </a:extLst>
          </p:cNvPr>
          <p:cNvSpPr>
            <a:spLocks noGrp="1"/>
          </p:cNvSpPr>
          <p:nvPr>
            <p:ph type="title"/>
          </p:nvPr>
        </p:nvSpPr>
        <p:spPr/>
        <p:txBody>
          <a:bodyPr/>
          <a:lstStyle/>
          <a:p>
            <a:r>
              <a:rPr lang="en-US" dirty="0"/>
              <a:t>Table 21.1: Average Annual 5-Day Maximum Temperature</a:t>
            </a:r>
          </a:p>
        </p:txBody>
      </p:sp>
      <p:sp>
        <p:nvSpPr>
          <p:cNvPr id="4" name="Text Placeholder 3">
            <a:extLst>
              <a:ext uri="{FF2B5EF4-FFF2-40B4-BE49-F238E27FC236}">
                <a16:creationId xmlns:a16="http://schemas.microsoft.com/office/drawing/2014/main" xmlns="" id="{0063E48B-FD9A-5B46-9DF4-CECCD124BD2A}"/>
              </a:ext>
            </a:extLst>
          </p:cNvPr>
          <p:cNvSpPr>
            <a:spLocks noGrp="1"/>
          </p:cNvSpPr>
          <p:nvPr>
            <p:ph type="body" sz="half" idx="2"/>
          </p:nvPr>
        </p:nvSpPr>
        <p:spPr/>
        <p:txBody>
          <a:bodyPr/>
          <a:lstStyle/>
          <a:p>
            <a:r>
              <a:rPr lang="en-US" dirty="0"/>
              <a:t>These modeled historical and projected average annual 5-day maximum temperatures illustrate the temperature increases projected for the middle of this century across the Midwest. </a:t>
            </a:r>
            <a:r>
              <a:rPr lang="en-US" i="1" dirty="0"/>
              <a:t>Sources: NOAA NCEI and CICS-NC. </a:t>
            </a:r>
          </a:p>
        </p:txBody>
      </p:sp>
      <p:sp>
        <p:nvSpPr>
          <p:cNvPr id="5" name="Text Placeholder 4">
            <a:extLst>
              <a:ext uri="{FF2B5EF4-FFF2-40B4-BE49-F238E27FC236}">
                <a16:creationId xmlns:a16="http://schemas.microsoft.com/office/drawing/2014/main" xmlns="" id="{C38EAFD2-D4ED-0B44-B253-B895DFE5E7E0}"/>
              </a:ext>
            </a:extLst>
          </p:cNvPr>
          <p:cNvSpPr>
            <a:spLocks noGrp="1"/>
          </p:cNvSpPr>
          <p:nvPr>
            <p:ph type="body" sz="quarter" idx="12"/>
          </p:nvPr>
        </p:nvSpPr>
        <p:spPr/>
        <p:txBody>
          <a:bodyPr/>
          <a:lstStyle/>
          <a:p>
            <a:r>
              <a:rPr lang="en-US" dirty="0"/>
              <a:t>Ch. 21 | Midwest</a:t>
            </a:r>
          </a:p>
        </p:txBody>
      </p:sp>
    </p:spTree>
    <p:extLst>
      <p:ext uri="{BB962C8B-B14F-4D97-AF65-F5344CB8AC3E}">
        <p14:creationId xmlns:p14="http://schemas.microsoft.com/office/powerpoint/2010/main" val="19769323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1463</TotalTime>
  <Words>2832</Words>
  <Application>Microsoft Office PowerPoint</Application>
  <PresentationFormat>On-screen Show (4:3)</PresentationFormat>
  <Paragraphs>153</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21.1: Solar Carports</vt:lpstr>
      <vt:lpstr>Table 21.1: Average Annual 5-Day Maximum Temperature</vt:lpstr>
      <vt:lpstr>Table 21.2: Optimum and Failure Temperatures for Vegetative Growth and Reproduction</vt:lpstr>
      <vt:lpstr>Fig. 21.2: Conservation Practices Reduce Impact of Heavy Rains </vt:lpstr>
      <vt:lpstr>Fig. 21.3: Drying Effect of Warmer Air on Plants and Soils</vt:lpstr>
      <vt:lpstr>Fig. 21.4: Forest Diversity Can Increase Resilience to Climate Change</vt:lpstr>
      <vt:lpstr>Fig. 21.5: Climate Change Outpaces Plants’ Ability to Shift Habitat Range</vt:lpstr>
      <vt:lpstr>Fig. 21.6: Coldwater Fish at Risk</vt:lpstr>
      <vt:lpstr>Fig. 21.7: Wetland Restoration Projects Can Help Reduce Impacts</vt:lpstr>
      <vt:lpstr>Fig. 21.8: The Changing Great Lakes </vt:lpstr>
      <vt:lpstr>Fig. 21.9: Projected Changes in Ozone-Related Premature Deaths</vt:lpstr>
      <vt:lpstr>Fig. 21.10: Days Above 100°F for Chicago </vt:lpstr>
      <vt:lpstr>Fig. 21.11: Meramec River Flooding </vt:lpstr>
      <vt:lpstr>Fig. 21.12: Linked Boundary Chain Model </vt:lpstr>
      <vt:lpstr>PowerPoint Presentation</vt:lpstr>
      <vt:lpstr>PowerPoint Presentation</vt:lpstr>
      <vt:lpstr>PowerPoint Presentation</vt:lpstr>
    </vt:vector>
  </TitlesOfParts>
  <Company>ICFI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Reeves, Katie</cp:lastModifiedBy>
  <cp:revision>25</cp:revision>
  <cp:lastPrinted>2018-11-19T20:44:44Z</cp:lastPrinted>
  <dcterms:created xsi:type="dcterms:W3CDTF">2018-11-14T16:36:50Z</dcterms:created>
  <dcterms:modified xsi:type="dcterms:W3CDTF">2018-11-21T00:33:42Z</dcterms:modified>
</cp:coreProperties>
</file>