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72" r:id="rId13"/>
    <p:sldId id="268" r:id="rId14"/>
    <p:sldId id="270" r:id="rId15"/>
    <p:sldId id="271"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2655"/>
    <a:srgbClr val="3D88A8"/>
    <a:srgbClr val="6D5B97"/>
    <a:srgbClr val="102268"/>
    <a:srgbClr val="096BA3"/>
    <a:srgbClr val="0F9EFB"/>
    <a:srgbClr val="385623"/>
    <a:srgbClr val="3D88A7"/>
    <a:srgbClr val="C79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90" autoAdjust="0"/>
    <p:restoredTop sz="84852"/>
  </p:normalViewPr>
  <p:slideViewPr>
    <p:cSldViewPr snapToGrid="0" snapToObjects="1" showGuides="1">
      <p:cViewPr varScale="1">
        <p:scale>
          <a:sx n="72" d="100"/>
          <a:sy n="72" d="100"/>
        </p:scale>
        <p:origin x="194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11/19/2018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t>
            </a:r>
            <a:r>
              <a:rPr lang="en-US" sz="1200" b="0" i="0" u="none" strike="noStrike" kern="1200" dirty="0" err="1">
                <a:solidFill>
                  <a:schemeClr val="tx1"/>
                </a:solidFill>
                <a:effectLst/>
                <a:latin typeface="+mn-lt"/>
                <a:ea typeface="+mn-ea"/>
                <a:cs typeface="+mn-cs"/>
              </a:rPr>
              <a:t>Hayhoe</a:t>
            </a:r>
            <a:r>
              <a:rPr lang="en-US" sz="1200" b="0" i="0" u="none" strike="noStrike" kern="1200" dirty="0">
                <a:solidFill>
                  <a:schemeClr val="tx1"/>
                </a:solidFill>
                <a:effectLst/>
                <a:latin typeface="+mn-lt"/>
                <a:ea typeface="+mn-ea"/>
                <a:cs typeface="+mn-cs"/>
              </a:rPr>
              <a:t>, K., J. Edmonds, R.E. Kopp, A.N. </a:t>
            </a:r>
            <a:r>
              <a:rPr lang="en-US" sz="1200" b="0" i="0" u="none" strike="noStrike" kern="1200" dirty="0" err="1">
                <a:solidFill>
                  <a:schemeClr val="tx1"/>
                </a:solidFill>
                <a:effectLst/>
                <a:latin typeface="+mn-lt"/>
                <a:ea typeface="+mn-ea"/>
                <a:cs typeface="+mn-cs"/>
              </a:rPr>
              <a:t>LeGrande</a:t>
            </a:r>
            <a:r>
              <a:rPr lang="en-US" sz="1200" b="0" i="0" u="none" strike="noStrike" kern="1200" dirty="0">
                <a:solidFill>
                  <a:schemeClr val="tx1"/>
                </a:solidFill>
                <a:effectLst/>
                <a:latin typeface="+mn-lt"/>
                <a:ea typeface="+mn-ea"/>
                <a:cs typeface="+mn-cs"/>
              </a:rPr>
              <a:t>, B.M. Sanderson, M.F. </a:t>
            </a:r>
            <a:r>
              <a:rPr lang="en-US" sz="1200" b="0" i="0" u="none" strike="noStrike" kern="1200" dirty="0" err="1">
                <a:solidFill>
                  <a:schemeClr val="tx1"/>
                </a:solidFill>
                <a:effectLst/>
                <a:latin typeface="+mn-lt"/>
                <a:ea typeface="+mn-ea"/>
                <a:cs typeface="+mn-cs"/>
              </a:rPr>
              <a:t>Wehner</a:t>
            </a:r>
            <a:r>
              <a:rPr lang="en-US" sz="1200" b="0" i="0" u="none" strike="noStrike" kern="1200" dirty="0">
                <a:solidFill>
                  <a:schemeClr val="tx1"/>
                </a:solidFill>
                <a:effectLst/>
                <a:latin typeface="+mn-lt"/>
                <a:ea typeface="+mn-ea"/>
                <a:cs typeface="+mn-cs"/>
              </a:rPr>
              <a:t>, and D.J. </a:t>
            </a:r>
            <a:r>
              <a:rPr lang="en-US" sz="1200" b="0" i="0" u="none" strike="noStrike" kern="1200" dirty="0" err="1">
                <a:solidFill>
                  <a:schemeClr val="tx1"/>
                </a:solidFill>
                <a:effectLst/>
                <a:latin typeface="+mn-lt"/>
                <a:ea typeface="+mn-ea"/>
                <a:cs typeface="+mn-cs"/>
              </a:rPr>
              <a:t>Wuebbles</a:t>
            </a:r>
            <a:r>
              <a:rPr lang="en-US" sz="1200" b="0" i="0" u="none" strike="noStrike" kern="1200" dirty="0">
                <a:solidFill>
                  <a:schemeClr val="tx1"/>
                </a:solidFill>
                <a:effectLst/>
                <a:latin typeface="+mn-lt"/>
                <a:ea typeface="+mn-ea"/>
                <a:cs typeface="+mn-cs"/>
              </a:rPr>
              <a:t>, 2017: Climate models, scenarios, and projections. Climate Science Special Report: Fourth National Climate Assessment, Volume I. </a:t>
            </a:r>
            <a:r>
              <a:rPr lang="en-US" sz="1200" b="0" i="0" u="none" strike="noStrike" kern="1200" dirty="0" err="1">
                <a:solidFill>
                  <a:schemeClr val="tx1"/>
                </a:solidFill>
                <a:effectLst/>
                <a:latin typeface="+mn-lt"/>
                <a:ea typeface="+mn-ea"/>
                <a:cs typeface="+mn-cs"/>
              </a:rPr>
              <a:t>Wuebbles</a:t>
            </a:r>
            <a:r>
              <a:rPr lang="en-US" sz="1200" b="0" i="0" u="none" strike="noStrike" kern="1200" dirty="0">
                <a:solidFill>
                  <a:schemeClr val="tx1"/>
                </a:solidFill>
                <a:effectLst/>
                <a:latin typeface="+mn-lt"/>
                <a:ea typeface="+mn-ea"/>
                <a:cs typeface="+mn-cs"/>
              </a:rPr>
              <a:t>, D.J., D.W. Fahey, K.A. Hibbard, D.J. </a:t>
            </a:r>
            <a:r>
              <a:rPr lang="en-US" sz="1200" b="0" i="0" u="none" strike="noStrike" kern="1200" dirty="0" err="1">
                <a:solidFill>
                  <a:schemeClr val="tx1"/>
                </a:solidFill>
                <a:effectLst/>
                <a:latin typeface="+mn-lt"/>
                <a:ea typeface="+mn-ea"/>
                <a:cs typeface="+mn-cs"/>
              </a:rPr>
              <a:t>Dokken</a:t>
            </a:r>
            <a:r>
              <a:rPr lang="en-US" sz="1200" b="0" i="0" u="none" strike="noStrike" kern="1200" dirty="0">
                <a:solidFill>
                  <a:schemeClr val="tx1"/>
                </a:solidFill>
                <a:effectLst/>
                <a:latin typeface="+mn-lt"/>
                <a:ea typeface="+mn-ea"/>
                <a:cs typeface="+mn-cs"/>
              </a:rPr>
              <a:t>, B.C. Stewart, and T.K. </a:t>
            </a:r>
            <a:r>
              <a:rPr lang="en-US" sz="1200" b="0" i="0" u="none" strike="noStrike" kern="1200" dirty="0" err="1">
                <a:solidFill>
                  <a:schemeClr val="tx1"/>
                </a:solidFill>
                <a:effectLst/>
                <a:latin typeface="+mn-lt"/>
                <a:ea typeface="+mn-ea"/>
                <a:cs typeface="+mn-cs"/>
              </a:rPr>
              <a:t>Maycock</a:t>
            </a:r>
            <a:r>
              <a:rPr lang="en-US" sz="1200" b="0" i="0" u="none" strike="noStrike" kern="1200" dirty="0">
                <a:solidFill>
                  <a:schemeClr val="tx1"/>
                </a:solidFill>
                <a:effectLst/>
                <a:latin typeface="+mn-lt"/>
                <a:ea typeface="+mn-ea"/>
                <a:cs typeface="+mn-cs"/>
              </a:rPr>
              <a:t>, Eds. U.S. Global Change Research Program, Washington, DC, USA, 133-160. http://</a:t>
            </a:r>
            <a:r>
              <a:rPr lang="en-US" sz="1200" b="0" i="0" u="none" strike="noStrike" kern="1200" dirty="0" err="1">
                <a:solidFill>
                  <a:schemeClr val="tx1"/>
                </a:solidFill>
                <a:effectLst/>
                <a:latin typeface="+mn-lt"/>
                <a:ea typeface="+mn-ea"/>
                <a:cs typeface="+mn-cs"/>
              </a:rPr>
              <a:t>dx.doi.org</a:t>
            </a:r>
            <a:r>
              <a:rPr lang="en-US" sz="1200" b="0" i="0" u="none" strike="noStrike" kern="1200" dirty="0">
                <a:solidFill>
                  <a:schemeClr val="tx1"/>
                </a:solidFill>
                <a:effectLst/>
                <a:latin typeface="+mn-lt"/>
                <a:ea typeface="+mn-ea"/>
                <a:cs typeface="+mn-cs"/>
              </a:rPr>
              <a:t>/10.7930/J0WH2N54</a:t>
            </a: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6</a:t>
            </a:fld>
            <a:endParaRPr lang="en-US"/>
          </a:p>
        </p:txBody>
      </p:sp>
    </p:spTree>
    <p:extLst>
      <p:ext uri="{BB962C8B-B14F-4D97-AF65-F5344CB8AC3E}">
        <p14:creationId xmlns:p14="http://schemas.microsoft.com/office/powerpoint/2010/main" val="986750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a:t>
            </a:r>
            <a:r>
              <a:rPr lang="en-US" sz="1200" b="0" i="0" u="none" strike="noStrike" kern="1200" dirty="0">
                <a:solidFill>
                  <a:schemeClr val="tx1"/>
                </a:solidFill>
                <a:effectLst/>
                <a:latin typeface="+mn-lt"/>
                <a:ea typeface="+mn-ea"/>
                <a:cs typeface="+mn-cs"/>
              </a:rPr>
              <a:t>USGCRP, 2016: The Impacts of Climate Change on Human Health in the United States: A Scientific </a:t>
            </a:r>
            <a:r>
              <a:rPr lang="en-US" sz="1200" b="0" i="0" u="none" strike="noStrike" kern="1200" dirty="0" err="1">
                <a:solidFill>
                  <a:schemeClr val="tx1"/>
                </a:solidFill>
                <a:effectLst/>
                <a:latin typeface="+mn-lt"/>
                <a:ea typeface="+mn-ea"/>
                <a:cs typeface="+mn-cs"/>
              </a:rPr>
              <a:t>Assessment.U.S</a:t>
            </a:r>
            <a:r>
              <a:rPr lang="en-US" sz="1200" b="0" i="0" u="none" strike="noStrike" kern="1200" dirty="0">
                <a:solidFill>
                  <a:schemeClr val="tx1"/>
                </a:solidFill>
                <a:effectLst/>
                <a:latin typeface="+mn-lt"/>
                <a:ea typeface="+mn-ea"/>
                <a:cs typeface="+mn-cs"/>
              </a:rPr>
              <a:t>. Global Change Research Program, Washington, DC, 312 pp. http://</a:t>
            </a:r>
            <a:r>
              <a:rPr lang="en-US" sz="1200" b="0" i="0" u="none" strike="noStrike" kern="1200" dirty="0" err="1">
                <a:solidFill>
                  <a:schemeClr val="tx1"/>
                </a:solidFill>
                <a:effectLst/>
                <a:latin typeface="+mn-lt"/>
                <a:ea typeface="+mn-ea"/>
                <a:cs typeface="+mn-cs"/>
              </a:rPr>
              <a:t>dx.doi.org</a:t>
            </a:r>
            <a:r>
              <a:rPr lang="en-US" sz="1200" b="0" i="0" u="none" strike="noStrike" kern="1200" dirty="0">
                <a:solidFill>
                  <a:schemeClr val="tx1"/>
                </a:solidFill>
                <a:effectLst/>
                <a:latin typeface="+mn-lt"/>
                <a:ea typeface="+mn-ea"/>
                <a:cs typeface="+mn-cs"/>
              </a:rPr>
              <a:t>/10.7930/J0R49NQX</a:t>
            </a:r>
          </a:p>
          <a:p>
            <a:endParaRPr lang="en-US" dirty="0"/>
          </a:p>
          <a:p>
            <a:r>
              <a:rPr lang="en-US" dirty="0"/>
              <a:t>49: </a:t>
            </a:r>
            <a:r>
              <a:rPr lang="en-US" sz="1200" b="0" i="0" u="none" strike="noStrike" kern="1200" dirty="0" err="1">
                <a:solidFill>
                  <a:schemeClr val="tx1"/>
                </a:solidFill>
                <a:effectLst/>
                <a:latin typeface="+mn-lt"/>
                <a:ea typeface="+mn-ea"/>
                <a:cs typeface="+mn-cs"/>
              </a:rPr>
              <a:t>Vanos</a:t>
            </a:r>
            <a:r>
              <a:rPr lang="en-US" sz="1200" b="0" i="0" u="none" strike="noStrike" kern="1200" dirty="0">
                <a:solidFill>
                  <a:schemeClr val="tx1"/>
                </a:solidFill>
                <a:effectLst/>
                <a:latin typeface="+mn-lt"/>
                <a:ea typeface="+mn-ea"/>
                <a:cs typeface="+mn-cs"/>
              </a:rPr>
              <a:t>, J.K., A. </a:t>
            </a:r>
            <a:r>
              <a:rPr lang="en-US" sz="1200" b="0" i="0" u="none" strike="noStrike" kern="1200" dirty="0" err="1">
                <a:solidFill>
                  <a:schemeClr val="tx1"/>
                </a:solidFill>
                <a:effectLst/>
                <a:latin typeface="+mn-lt"/>
                <a:ea typeface="+mn-ea"/>
                <a:cs typeface="+mn-cs"/>
              </a:rPr>
              <a:t>Middel</a:t>
            </a:r>
            <a:r>
              <a:rPr lang="en-US" sz="1200" b="0" i="0" u="none" strike="noStrike" kern="1200" dirty="0">
                <a:solidFill>
                  <a:schemeClr val="tx1"/>
                </a:solidFill>
                <a:effectLst/>
                <a:latin typeface="+mn-lt"/>
                <a:ea typeface="+mn-ea"/>
                <a:cs typeface="+mn-cs"/>
              </a:rPr>
              <a:t>, G.R. </a:t>
            </a:r>
            <a:r>
              <a:rPr lang="en-US" sz="1200" b="0" i="0" u="none" strike="noStrike" kern="1200" dirty="0" err="1">
                <a:solidFill>
                  <a:schemeClr val="tx1"/>
                </a:solidFill>
                <a:effectLst/>
                <a:latin typeface="+mn-lt"/>
                <a:ea typeface="+mn-ea"/>
                <a:cs typeface="+mn-cs"/>
              </a:rPr>
              <a:t>McKercher</a:t>
            </a:r>
            <a:r>
              <a:rPr lang="en-US" sz="1200" b="0" i="0" u="none" strike="noStrike" kern="1200" dirty="0">
                <a:solidFill>
                  <a:schemeClr val="tx1"/>
                </a:solidFill>
                <a:effectLst/>
                <a:latin typeface="+mn-lt"/>
                <a:ea typeface="+mn-ea"/>
                <a:cs typeface="+mn-cs"/>
              </a:rPr>
              <a:t>, E.R. </a:t>
            </a:r>
            <a:r>
              <a:rPr lang="en-US" sz="1200" b="0" i="0" u="none" strike="noStrike" kern="1200" dirty="0" err="1">
                <a:solidFill>
                  <a:schemeClr val="tx1"/>
                </a:solidFill>
                <a:effectLst/>
                <a:latin typeface="+mn-lt"/>
                <a:ea typeface="+mn-ea"/>
                <a:cs typeface="+mn-cs"/>
              </a:rPr>
              <a:t>Kuras</a:t>
            </a:r>
            <a:r>
              <a:rPr lang="en-US" sz="1200" b="0" i="0" u="none" strike="noStrike" kern="1200" dirty="0">
                <a:solidFill>
                  <a:schemeClr val="tx1"/>
                </a:solidFill>
                <a:effectLst/>
                <a:latin typeface="+mn-lt"/>
                <a:ea typeface="+mn-ea"/>
                <a:cs typeface="+mn-cs"/>
              </a:rPr>
              <a:t>, and B.L. Ruddell, 2016: Hot playgrounds and children’s health: A multiscale analysis of surface temperatures in Arizona, USA. Landscape and Urban Planning,146, 29-42. http://</a:t>
            </a:r>
            <a:r>
              <a:rPr lang="en-US" sz="1200" b="0" i="0" u="none" strike="noStrike" kern="1200" dirty="0" err="1">
                <a:solidFill>
                  <a:schemeClr val="tx1"/>
                </a:solidFill>
                <a:effectLst/>
                <a:latin typeface="+mn-lt"/>
                <a:ea typeface="+mn-ea"/>
                <a:cs typeface="+mn-cs"/>
              </a:rPr>
              <a:t>dx.doi.org</a:t>
            </a:r>
            <a:r>
              <a:rPr lang="en-US" sz="1200" b="0" i="0" u="none" strike="noStrike" kern="1200" dirty="0">
                <a:solidFill>
                  <a:schemeClr val="tx1"/>
                </a:solidFill>
                <a:effectLst/>
                <a:latin typeface="+mn-lt"/>
                <a:ea typeface="+mn-ea"/>
                <a:cs typeface="+mn-cs"/>
              </a:rPr>
              <a:t>/10.1016/j.landurbplan.2015.10.007</a:t>
            </a: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9</a:t>
            </a:fld>
            <a:endParaRPr lang="en-US"/>
          </a:p>
        </p:txBody>
      </p:sp>
    </p:spTree>
    <p:extLst>
      <p:ext uri="{BB962C8B-B14F-4D97-AF65-F5344CB8AC3E}">
        <p14:creationId xmlns:p14="http://schemas.microsoft.com/office/powerpoint/2010/main" val="36272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138: </a:t>
            </a:r>
            <a:r>
              <a:rPr lang="en-US" sz="1200" b="0" i="0" kern="1200" dirty="0">
                <a:solidFill>
                  <a:schemeClr val="tx1"/>
                </a:solidFill>
                <a:effectLst/>
                <a:latin typeface="+mn-lt"/>
                <a:ea typeface="+mn-ea"/>
                <a:cs typeface="+mn-cs"/>
              </a:rPr>
              <a:t>City of Dubuque, 2017: Upper Bee Branch Creek Restoration, Dubuque, IA, accessed </a:t>
            </a:r>
          </a:p>
          <a:p>
            <a:r>
              <a:rPr lang="en-US" sz="1200" b="0" i="0" kern="1200" dirty="0">
                <a:solidFill>
                  <a:schemeClr val="tx1"/>
                </a:solidFill>
                <a:effectLst/>
                <a:latin typeface="+mn-lt"/>
                <a:ea typeface="+mn-ea"/>
                <a:cs typeface="+mn-cs"/>
              </a:rPr>
              <a:t>August 1. http://</a:t>
            </a:r>
            <a:r>
              <a:rPr lang="en-US" sz="1200" b="0" i="0" kern="1200" dirty="0" err="1">
                <a:solidFill>
                  <a:schemeClr val="tx1"/>
                </a:solidFill>
                <a:effectLst/>
                <a:latin typeface="+mn-lt"/>
                <a:ea typeface="+mn-ea"/>
                <a:cs typeface="+mn-cs"/>
              </a:rPr>
              <a:t>www.cityofdubuque.org</a:t>
            </a:r>
            <a:r>
              <a:rPr lang="en-US" sz="1200" b="0" i="0" kern="1200" dirty="0">
                <a:solidFill>
                  <a:schemeClr val="tx1"/>
                </a:solidFill>
                <a:effectLst/>
                <a:latin typeface="+mn-lt"/>
                <a:ea typeface="+mn-ea"/>
                <a:cs typeface="+mn-cs"/>
              </a:rPr>
              <a:t>/1546/Upper-Bee-Branch-Creek-Restoration</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13</a:t>
            </a:fld>
            <a:endParaRPr lang="en-US"/>
          </a:p>
        </p:txBody>
      </p:sp>
    </p:spTree>
    <p:extLst>
      <p:ext uri="{BB962C8B-B14F-4D97-AF65-F5344CB8AC3E}">
        <p14:creationId xmlns:p14="http://schemas.microsoft.com/office/powerpoint/2010/main" val="2626883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5CA814D6-62CF-A848-A324-10AD242EF3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308113" y="2919060"/>
            <a:ext cx="6858000" cy="1655762"/>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a:t>
            </a:r>
          </a:p>
          <a:p>
            <a:r>
              <a:rPr lang="en-US" i="1" dirty="0"/>
              <a:t>Affiliation</a:t>
            </a:r>
          </a:p>
          <a:p>
            <a:endParaRPr lang="en-US" dirty="0"/>
          </a:p>
          <a:p>
            <a:r>
              <a:rPr lang="en-US" dirty="0"/>
              <a:t>Date</a:t>
            </a:r>
          </a:p>
        </p:txBody>
      </p:sp>
      <p:sp>
        <p:nvSpPr>
          <p:cNvPr id="8" name="Rectangle 7">
            <a:extLst>
              <a:ext uri="{FF2B5EF4-FFF2-40B4-BE49-F238E27FC236}">
                <a16:creationId xmlns:a16="http://schemas.microsoft.com/office/drawing/2014/main" xmlns="" id="{2A530860-5D58-5042-BB93-C7592BB8BF8A}"/>
              </a:ext>
            </a:extLst>
          </p:cNvPr>
          <p:cNvSpPr/>
          <p:nvPr userDrawn="1"/>
        </p:nvSpPr>
        <p:spPr>
          <a:xfrm>
            <a:off x="-1" y="1370346"/>
            <a:ext cx="6705601" cy="1257398"/>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xmlns="" id="{ADF11DD2-1B42-084E-8B88-DBD82F4A97D4}"/>
              </a:ext>
            </a:extLst>
          </p:cNvPr>
          <p:cNvSpPr/>
          <p:nvPr userDrawn="1"/>
        </p:nvSpPr>
        <p:spPr>
          <a:xfrm>
            <a:off x="308113" y="1370346"/>
            <a:ext cx="6397487" cy="769441"/>
          </a:xfrm>
          <a:prstGeom prst="rect">
            <a:avLst/>
          </a:prstGeom>
        </p:spPr>
        <p:txBody>
          <a:bodyPr wrap="square">
            <a:spAutoFit/>
          </a:bodyPr>
          <a:lstStyle/>
          <a:p>
            <a:r>
              <a:rPr lang="en-US" sz="2200" b="1" dirty="0">
                <a:solidFill>
                  <a:prstClr val="white"/>
                </a:solidFill>
                <a:cs typeface="Calibri" panose="020F0502020204030204" pitchFamily="34" charset="0"/>
              </a:rPr>
              <a:t>Fourth National Climate Assessment, Vol II — Impacts, Risks, and Adaptation in the United States</a:t>
            </a:r>
          </a:p>
        </p:txBody>
      </p:sp>
      <p:pic>
        <p:nvPicPr>
          <p:cNvPr id="15" name="Picture 14">
            <a:extLst>
              <a:ext uri="{FF2B5EF4-FFF2-40B4-BE49-F238E27FC236}">
                <a16:creationId xmlns:a16="http://schemas.microsoft.com/office/drawing/2014/main" xmlns="" id="{0618150B-E1DF-2F46-98D9-E8DB8E677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
        <p:nvSpPr>
          <p:cNvPr id="11" name="Text Placeholder 10"/>
          <p:cNvSpPr>
            <a:spLocks noGrp="1"/>
          </p:cNvSpPr>
          <p:nvPr>
            <p:ph type="body" sz="quarter" idx="15" hasCustomPrompt="1"/>
          </p:nvPr>
        </p:nvSpPr>
        <p:spPr>
          <a:xfrm>
            <a:off x="307975" y="2157399"/>
            <a:ext cx="6070600" cy="384175"/>
          </a:xfrm>
        </p:spPr>
        <p:txBody>
          <a:bodyPr anchor="ctr">
            <a:normAutofit/>
          </a:bodyPr>
          <a:lstStyle>
            <a:lvl1pPr marL="0" indent="0">
              <a:buNone/>
              <a:defRPr sz="1600" b="1" i="1" baseline="0">
                <a:solidFill>
                  <a:schemeClr val="bg1"/>
                </a:solidFill>
              </a:defRPr>
            </a:lvl1pPr>
          </a:lstStyle>
          <a:p>
            <a:pPr lvl="0"/>
            <a:r>
              <a:rPr lang="en-US" dirty="0"/>
              <a:t>Click to enter Chapter # | Chapter Title</a:t>
            </a:r>
          </a:p>
        </p:txBody>
      </p:sp>
    </p:spTree>
    <p:extLst>
      <p:ext uri="{BB962C8B-B14F-4D97-AF65-F5344CB8AC3E}">
        <p14:creationId xmlns:p14="http://schemas.microsoft.com/office/powerpoint/2010/main" val="229024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7" name="Text Placeholder 9"/>
          <p:cNvSpPr>
            <a:spLocks noGrp="1"/>
          </p:cNvSpPr>
          <p:nvPr>
            <p:ph type="body" sz="quarter" idx="10" hasCustomPrompt="1"/>
          </p:nvPr>
        </p:nvSpPr>
        <p:spPr>
          <a:xfrm>
            <a:off x="1074198" y="612043"/>
            <a:ext cx="7441152" cy="804935"/>
          </a:xfrm>
        </p:spPr>
        <p:txBody>
          <a:bodyPr anchor="ctr">
            <a:normAutofit/>
          </a:bodyPr>
          <a:lstStyle>
            <a:lvl1pPr marL="0" indent="0">
              <a:buNone/>
              <a:defRPr sz="4400" baseline="0">
                <a:solidFill>
                  <a:srgbClr val="3D88A8"/>
                </a:solidFill>
                <a:latin typeface="+mj-lt"/>
              </a:defRPr>
            </a:lvl1pPr>
          </a:lstStyle>
          <a:p>
            <a:pPr lvl="0"/>
            <a:r>
              <a:rPr lang="en-US" dirty="0"/>
              <a:t>Click to edit Key Message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0" name="Text Placeholder 8"/>
          <p:cNvSpPr>
            <a:spLocks noGrp="1"/>
          </p:cNvSpPr>
          <p:nvPr>
            <p:ph type="body" sz="quarter" idx="14" hasCustomPrompt="1"/>
          </p:nvPr>
        </p:nvSpPr>
        <p:spPr>
          <a:xfrm>
            <a:off x="628650" y="1825625"/>
            <a:ext cx="7886700" cy="447058"/>
          </a:xfrm>
        </p:spPr>
        <p:txBody>
          <a:bodyPr/>
          <a:lstStyle>
            <a:lvl1pPr marL="0" indent="0">
              <a:buNone/>
              <a:defRPr sz="2400" b="1" baseline="0">
                <a:solidFill>
                  <a:srgbClr val="3D88A8"/>
                </a:solidFill>
              </a:defRPr>
            </a:lvl1pPr>
          </a:lstStyle>
          <a:p>
            <a:pPr lvl="0"/>
            <a:r>
              <a:rPr lang="en-US" dirty="0"/>
              <a:t>Click to enter Key Message title</a:t>
            </a:r>
          </a:p>
        </p:txBody>
      </p:sp>
    </p:spTree>
    <p:extLst>
      <p:ext uri="{BB962C8B-B14F-4D97-AF65-F5344CB8AC3E}">
        <p14:creationId xmlns:p14="http://schemas.microsoft.com/office/powerpoint/2010/main" val="105110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1825625"/>
            <a:ext cx="7886700" cy="4351337"/>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Tree>
    <p:extLst>
      <p:ext uri="{BB962C8B-B14F-4D97-AF65-F5344CB8AC3E}">
        <p14:creationId xmlns:p14="http://schemas.microsoft.com/office/powerpoint/2010/main" val="417188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1825625"/>
            <a:ext cx="7886700" cy="4351337"/>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Tree>
    <p:extLst>
      <p:ext uri="{BB962C8B-B14F-4D97-AF65-F5344CB8AC3E}">
        <p14:creationId xmlns:p14="http://schemas.microsoft.com/office/powerpoint/2010/main" val="247472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0"/>
          </p:nvPr>
        </p:nvSpPr>
        <p:spPr>
          <a:xfrm>
            <a:off x="1074198" y="612648"/>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648"/>
            <a:ext cx="784386" cy="804672"/>
          </a:xfrm>
          <a:prstGeom prst="rect">
            <a:avLst/>
          </a:prstGeom>
        </p:spPr>
      </p:pic>
      <p:sp>
        <p:nvSpPr>
          <p:cNvPr id="9" name="Text Placeholder 7"/>
          <p:cNvSpPr>
            <a:spLocks noGrp="1"/>
          </p:cNvSpPr>
          <p:nvPr>
            <p:ph type="body" sz="quarter" idx="11" hasCustomPrompt="1"/>
          </p:nvPr>
        </p:nvSpPr>
        <p:spPr>
          <a:xfrm>
            <a:off x="207963" y="612648"/>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11"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0166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887391" y="457200"/>
            <a:ext cx="4629150" cy="5403851"/>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457200"/>
            <a:ext cx="2949178" cy="1600200"/>
          </a:xfrm>
          <a:solidFill>
            <a:srgbClr val="3D88A8"/>
          </a:solidFill>
          <a:ln w="19050">
            <a:solidFill>
              <a:srgbClr val="3D88A8"/>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2057400"/>
            <a:ext cx="2949178" cy="3811588"/>
          </a:xfrm>
          <a:ln w="19050">
            <a:solidFill>
              <a:srgbClr val="3D88A8"/>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252237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9841" y="457201"/>
            <a:ext cx="7886700" cy="3013968"/>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3586578"/>
            <a:ext cx="7886700" cy="772357"/>
          </a:xfrm>
          <a:solidFill>
            <a:srgbClr val="3D88A8"/>
          </a:solidFill>
          <a:ln w="19050">
            <a:solidFill>
              <a:srgbClr val="3D88A8"/>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4358936"/>
            <a:ext cx="7886700" cy="1510052"/>
          </a:xfrm>
          <a:ln w="19050">
            <a:solidFill>
              <a:srgbClr val="3D88A8"/>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412092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2A530860-5D58-5042-BB93-C7592BB8BF8A}"/>
              </a:ext>
            </a:extLst>
          </p:cNvPr>
          <p:cNvSpPr/>
          <p:nvPr userDrawn="1"/>
        </p:nvSpPr>
        <p:spPr>
          <a:xfrm>
            <a:off x="0" y="0"/>
            <a:ext cx="9144000" cy="6858000"/>
          </a:xfrm>
          <a:prstGeom prst="rect">
            <a:avLst/>
          </a:prstGeom>
          <a:solidFill>
            <a:srgbClr val="3726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Rectangle 14">
            <a:extLst>
              <a:ext uri="{FF2B5EF4-FFF2-40B4-BE49-F238E27FC236}">
                <a16:creationId xmlns:a16="http://schemas.microsoft.com/office/drawing/2014/main" xmlns="" id="{2A530860-5D58-5042-BB93-C7592BB8BF8A}"/>
              </a:ext>
            </a:extLst>
          </p:cNvPr>
          <p:cNvSpPr/>
          <p:nvPr userDrawn="1"/>
        </p:nvSpPr>
        <p:spPr>
          <a:xfrm>
            <a:off x="-1" y="1698820"/>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Subtitle 2"/>
          <p:cNvSpPr>
            <a:spLocks noGrp="1"/>
          </p:cNvSpPr>
          <p:nvPr>
            <p:ph type="subTitle" idx="1" hasCustomPrompt="1"/>
          </p:nvPr>
        </p:nvSpPr>
        <p:spPr>
          <a:xfrm>
            <a:off x="308113" y="2228296"/>
            <a:ext cx="6858000" cy="914400"/>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xmlns="" id="{ADF11DD2-1B42-084E-8B88-DBD82F4A97D4}"/>
              </a:ext>
            </a:extLst>
          </p:cNvPr>
          <p:cNvSpPr/>
          <p:nvPr userDrawn="1"/>
        </p:nvSpPr>
        <p:spPr>
          <a:xfrm>
            <a:off x="308113" y="169882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7" name="Rectangle 16">
            <a:extLst>
              <a:ext uri="{FF2B5EF4-FFF2-40B4-BE49-F238E27FC236}">
                <a16:creationId xmlns:a16="http://schemas.microsoft.com/office/drawing/2014/main" xmlns="" id="{2A530860-5D58-5042-BB93-C7592BB8BF8A}"/>
              </a:ext>
            </a:extLst>
          </p:cNvPr>
          <p:cNvSpPr/>
          <p:nvPr userDrawn="1"/>
        </p:nvSpPr>
        <p:spPr>
          <a:xfrm>
            <a:off x="0" y="3660963"/>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xmlns="" id="{ADF11DD2-1B42-084E-8B88-DBD82F4A97D4}"/>
              </a:ext>
            </a:extLst>
          </p:cNvPr>
          <p:cNvSpPr/>
          <p:nvPr userDrawn="1"/>
        </p:nvSpPr>
        <p:spPr>
          <a:xfrm>
            <a:off x="308112"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500898" y="5811560"/>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nca2018.globalchange.gov</a:t>
            </a:r>
          </a:p>
        </p:txBody>
      </p:sp>
      <p:sp>
        <p:nvSpPr>
          <p:cNvPr id="6" name="Text Placeholder 5"/>
          <p:cNvSpPr>
            <a:spLocks noGrp="1"/>
          </p:cNvSpPr>
          <p:nvPr>
            <p:ph type="body" sz="quarter" idx="10" hasCustomPrompt="1"/>
          </p:nvPr>
        </p:nvSpPr>
        <p:spPr>
          <a:xfrm>
            <a:off x="308113" y="4199572"/>
            <a:ext cx="6858000"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16" name="Picture 15">
            <a:extLst>
              <a:ext uri="{FF2B5EF4-FFF2-40B4-BE49-F238E27FC236}">
                <a16:creationId xmlns:a16="http://schemas.microsoft.com/office/drawing/2014/main" xmlns="" id="{0618150B-E1DF-2F46-98D9-E8DB8E677D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Tree>
    <p:extLst>
      <p:ext uri="{BB962C8B-B14F-4D97-AF65-F5344CB8AC3E}">
        <p14:creationId xmlns:p14="http://schemas.microsoft.com/office/powerpoint/2010/main" val="340939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xmlns="" id="{91BE2127-7CC2-774A-88FB-31EA0CC0EB5D}"/>
              </a:ext>
            </a:extLst>
          </p:cNvPr>
          <p:cNvSpPr/>
          <p:nvPr userDrawn="1"/>
        </p:nvSpPr>
        <p:spPr>
          <a:xfrm>
            <a:off x="1858781" y="6483318"/>
            <a:ext cx="5426439" cy="400110"/>
          </a:xfrm>
          <a:prstGeom prst="rect">
            <a:avLst/>
          </a:prstGeom>
        </p:spPr>
        <p:txBody>
          <a:bodyPr wrap="square">
            <a:spAutoFit/>
          </a:bodyPr>
          <a:lstStyle/>
          <a:p>
            <a:pPr algn="ctr"/>
            <a:r>
              <a:rPr lang="en-US" sz="1000" dirty="0">
                <a:solidFill>
                  <a:schemeClr val="bg1">
                    <a:lumMod val="50000"/>
                  </a:schemeClr>
                </a:solidFill>
              </a:rPr>
              <a:t>Fourth National Climate Assessment, Vol II — Impacts, Risks, and Adaptation in the United States</a:t>
            </a:r>
          </a:p>
          <a:p>
            <a:pPr algn="ctr"/>
            <a:r>
              <a:rPr lang="en-US" sz="1000" dirty="0">
                <a:solidFill>
                  <a:schemeClr val="bg1">
                    <a:lumMod val="50000"/>
                  </a:schemeClr>
                </a:solidFill>
              </a:rPr>
              <a:t>nca2018.globalchange.gov</a:t>
            </a:r>
          </a:p>
        </p:txBody>
      </p:sp>
      <p:pic>
        <p:nvPicPr>
          <p:cNvPr id="9" name="Picture 8">
            <a:extLst>
              <a:ext uri="{FF2B5EF4-FFF2-40B4-BE49-F238E27FC236}">
                <a16:creationId xmlns:a16="http://schemas.microsoft.com/office/drawing/2014/main" xmlns="" id="{43EB4777-35ED-D34B-846A-89930A4D882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33170" y="6492874"/>
            <a:ext cx="1356610" cy="308320"/>
          </a:xfrm>
          <a:prstGeom prst="rect">
            <a:avLst/>
          </a:prstGeom>
        </p:spPr>
      </p:pic>
      <p:sp>
        <p:nvSpPr>
          <p:cNvPr id="10" name="Shape 14">
            <a:extLst>
              <a:ext uri="{FF2B5EF4-FFF2-40B4-BE49-F238E27FC236}">
                <a16:creationId xmlns:a16="http://schemas.microsoft.com/office/drawing/2014/main" xmlns=""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lumMod val="65000"/>
                  </a:schemeClr>
                </a:solidFill>
                <a:latin typeface="Calibri"/>
                <a:ea typeface="Calibri"/>
                <a:cs typeface="Calibri"/>
                <a:sym typeface="Calibri"/>
              </a:rPr>
              <a:t>‹#›</a:t>
            </a:fld>
            <a:endParaRPr lang="en-US" sz="1200" b="0" i="0" u="none" strike="noStrike" cap="none" baseline="0" dirty="0">
              <a:solidFill>
                <a:schemeClr val="bg1">
                  <a:lumMod val="65000"/>
                </a:schemeClr>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2" r:id="rId1"/>
    <p:sldLayoutId id="2147483677" r:id="rId2"/>
    <p:sldLayoutId id="2147483678" r:id="rId3"/>
    <p:sldLayoutId id="2147483680" r:id="rId4"/>
    <p:sldLayoutId id="2147483664" r:id="rId5"/>
    <p:sldLayoutId id="2147483669" r:id="rId6"/>
    <p:sldLayoutId id="2147483675"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cityofdubuque.org/1546/Upper-Bee-Branch-Creek-Restoratio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doi.org/10.7930/NCA4.2018.CH11"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dx.doi.org/10.7930/J0WH2N5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dx.doi.org/10.1016/j.landurbplan.2015.10.007" TargetMode="External"/><Relationship Id="rId4" Type="http://schemas.openxmlformats.org/officeDocument/2006/relationships/hyperlink" Target="http://dx.doi.org/10.7930/J0R49NQ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ext Placeholder 2"/>
          <p:cNvSpPr>
            <a:spLocks noGrp="1"/>
          </p:cNvSpPr>
          <p:nvPr>
            <p:ph type="body" sz="quarter" idx="15"/>
          </p:nvPr>
        </p:nvSpPr>
        <p:spPr/>
        <p:txBody>
          <a:bodyPr/>
          <a:lstStyle/>
          <a:p>
            <a:r>
              <a:rPr lang="en-US" dirty="0"/>
              <a:t>Chapter 11 | Built Environment, Urban Systems, and Cities</a:t>
            </a:r>
          </a:p>
        </p:txBody>
      </p:sp>
    </p:spTree>
    <p:extLst>
      <p:ext uri="{BB962C8B-B14F-4D97-AF65-F5344CB8AC3E}">
        <p14:creationId xmlns:p14="http://schemas.microsoft.com/office/powerpoint/2010/main" val="325204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B91FEF7B-A48A-E744-AAF8-44014FA826AF}"/>
              </a:ext>
            </a:extLst>
          </p:cNvPr>
          <p:cNvPicPr>
            <a:picLocks noGrp="1" noChangeAspect="1"/>
          </p:cNvPicPr>
          <p:nvPr>
            <p:ph sz="quarter" idx="10"/>
          </p:nvPr>
        </p:nvPicPr>
        <p:blipFill>
          <a:blip r:embed="rId2"/>
          <a:stretch>
            <a:fillRect/>
          </a:stretch>
        </p:blipFill>
        <p:spPr>
          <a:xfrm>
            <a:off x="4246563" y="1793875"/>
            <a:ext cx="3911600" cy="2730500"/>
          </a:xfrm>
        </p:spPr>
      </p:pic>
      <p:sp>
        <p:nvSpPr>
          <p:cNvPr id="3" name="Title 2">
            <a:extLst>
              <a:ext uri="{FF2B5EF4-FFF2-40B4-BE49-F238E27FC236}">
                <a16:creationId xmlns:a16="http://schemas.microsoft.com/office/drawing/2014/main" xmlns="" id="{C3EA1CF4-D3C7-2D42-A7ED-BC5D662C84BA}"/>
              </a:ext>
            </a:extLst>
          </p:cNvPr>
          <p:cNvSpPr>
            <a:spLocks noGrp="1"/>
          </p:cNvSpPr>
          <p:nvPr>
            <p:ph type="title"/>
          </p:nvPr>
        </p:nvSpPr>
        <p:spPr/>
        <p:txBody>
          <a:bodyPr/>
          <a:lstStyle/>
          <a:p>
            <a:r>
              <a:rPr lang="en-US" dirty="0"/>
              <a:t>Fig. 11.5: Flash Flooding Impacts Urban Infrastructure and Well-Being</a:t>
            </a:r>
          </a:p>
        </p:txBody>
      </p:sp>
      <p:sp>
        <p:nvSpPr>
          <p:cNvPr id="4" name="Text Placeholder 3">
            <a:extLst>
              <a:ext uri="{FF2B5EF4-FFF2-40B4-BE49-F238E27FC236}">
                <a16:creationId xmlns:a16="http://schemas.microsoft.com/office/drawing/2014/main" xmlns="" id="{5ED1B3B5-F7DA-5C4A-8C5D-3FF3C6EDE198}"/>
              </a:ext>
            </a:extLst>
          </p:cNvPr>
          <p:cNvSpPr>
            <a:spLocks noGrp="1"/>
          </p:cNvSpPr>
          <p:nvPr>
            <p:ph type="body" sz="half" idx="2"/>
          </p:nvPr>
        </p:nvSpPr>
        <p:spPr/>
        <p:txBody>
          <a:bodyPr/>
          <a:lstStyle/>
          <a:p>
            <a:r>
              <a:rPr lang="en-US" dirty="0"/>
              <a:t>Flash flooding overwhelmed drainage systems and swamped roadways in Pittsburgh, Pennsylvania, in 2011. The flooding disrupted businesses and commutes, damaged homes, and caused four deaths. </a:t>
            </a:r>
            <a:r>
              <a:rPr lang="en-US" i="1" dirty="0"/>
              <a:t>Photo credit: Pittsburgh Post-Gazette.</a:t>
            </a:r>
          </a:p>
          <a:p>
            <a:endParaRPr lang="en-US" dirty="0"/>
          </a:p>
        </p:txBody>
      </p:sp>
      <p:sp>
        <p:nvSpPr>
          <p:cNvPr id="5" name="Text Placeholder 4">
            <a:extLst>
              <a:ext uri="{FF2B5EF4-FFF2-40B4-BE49-F238E27FC236}">
                <a16:creationId xmlns:a16="http://schemas.microsoft.com/office/drawing/2014/main" xmlns="" id="{A51481C3-F431-9542-BD61-E5CB20E2604B}"/>
              </a:ext>
            </a:extLst>
          </p:cNvPr>
          <p:cNvSpPr>
            <a:spLocks noGrp="1"/>
          </p:cNvSpPr>
          <p:nvPr>
            <p:ph type="body" sz="quarter" idx="12"/>
          </p:nvPr>
        </p:nvSpPr>
        <p:spPr/>
        <p:txBody>
          <a:bodyPr/>
          <a:lstStyle/>
          <a:p>
            <a:r>
              <a:rPr lang="en-US" dirty="0"/>
              <a:t>Ch. 11 | Built Environment, Urban Systems, and Cities</a:t>
            </a:r>
          </a:p>
        </p:txBody>
      </p:sp>
    </p:spTree>
    <p:extLst>
      <p:ext uri="{BB962C8B-B14F-4D97-AF65-F5344CB8AC3E}">
        <p14:creationId xmlns:p14="http://schemas.microsoft.com/office/powerpoint/2010/main" val="3102966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B445D63F-2BAC-8E42-8852-CDFD3D42E754}"/>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4099586" y="457200"/>
            <a:ext cx="4205554" cy="5403850"/>
          </a:xfrm>
        </p:spPr>
      </p:pic>
      <p:sp>
        <p:nvSpPr>
          <p:cNvPr id="3" name="Title 2">
            <a:extLst>
              <a:ext uri="{FF2B5EF4-FFF2-40B4-BE49-F238E27FC236}">
                <a16:creationId xmlns:a16="http://schemas.microsoft.com/office/drawing/2014/main" xmlns="" id="{E0967388-29CA-C24F-B0D4-56EF0151D97B}"/>
              </a:ext>
            </a:extLst>
          </p:cNvPr>
          <p:cNvSpPr>
            <a:spLocks noGrp="1"/>
          </p:cNvSpPr>
          <p:nvPr>
            <p:ph type="title"/>
          </p:nvPr>
        </p:nvSpPr>
        <p:spPr/>
        <p:txBody>
          <a:bodyPr/>
          <a:lstStyle/>
          <a:p>
            <a:r>
              <a:rPr lang="en-US" dirty="0"/>
              <a:t>Fig. 11.6: Cascading Consequences of Heavy Rainfall for Urban Systems</a:t>
            </a:r>
          </a:p>
        </p:txBody>
      </p:sp>
      <p:sp>
        <p:nvSpPr>
          <p:cNvPr id="4" name="Text Placeholder 3">
            <a:extLst>
              <a:ext uri="{FF2B5EF4-FFF2-40B4-BE49-F238E27FC236}">
                <a16:creationId xmlns:a16="http://schemas.microsoft.com/office/drawing/2014/main" xmlns="" id="{17DE39BF-FD50-094E-B137-C9F5FD491723}"/>
              </a:ext>
            </a:extLst>
          </p:cNvPr>
          <p:cNvSpPr>
            <a:spLocks noGrp="1"/>
          </p:cNvSpPr>
          <p:nvPr>
            <p:ph type="body" sz="half" idx="2"/>
          </p:nvPr>
        </p:nvSpPr>
        <p:spPr/>
        <p:txBody>
          <a:bodyPr>
            <a:normAutofit fontScale="85000" lnSpcReduction="10000"/>
          </a:bodyPr>
          <a:lstStyle/>
          <a:p>
            <a:r>
              <a:rPr lang="en-US" sz="1500" dirty="0"/>
              <a:t>With heavy downpours increasing nationally, urban areas experience costly impacts. (top) In cities with combined sewer systems, storm water runoff flows into pipes containing sewage from homes and industrial wastewater. Intense rainfall can overwhelm the system so untreated wastewater overflows into rivers. Overflows are a water pollution concern and increase risk of exposure to waterborne diseases. (bottom) Intense rainfall can also result in localized flooding. Closed roads and disrupted mass transit prevent residents from going to work or school and first responders from reaching those in need. Home and commercial property owners may need to make costly repairs, and businesses may lose revenue. </a:t>
            </a:r>
            <a:r>
              <a:rPr lang="en-US" sz="1500" i="1" dirty="0"/>
              <a:t>Source: EPA.</a:t>
            </a:r>
          </a:p>
          <a:p>
            <a:endParaRPr lang="en-US" dirty="0"/>
          </a:p>
        </p:txBody>
      </p:sp>
      <p:sp>
        <p:nvSpPr>
          <p:cNvPr id="5" name="Text Placeholder 4">
            <a:extLst>
              <a:ext uri="{FF2B5EF4-FFF2-40B4-BE49-F238E27FC236}">
                <a16:creationId xmlns:a16="http://schemas.microsoft.com/office/drawing/2014/main" xmlns="" id="{2D609D75-E3D0-1C4E-BDEB-A8BEF4F4C6A6}"/>
              </a:ext>
            </a:extLst>
          </p:cNvPr>
          <p:cNvSpPr>
            <a:spLocks noGrp="1"/>
          </p:cNvSpPr>
          <p:nvPr>
            <p:ph type="body" sz="quarter" idx="12"/>
          </p:nvPr>
        </p:nvSpPr>
        <p:spPr/>
        <p:txBody>
          <a:bodyPr/>
          <a:lstStyle/>
          <a:p>
            <a:r>
              <a:rPr lang="en-US" dirty="0"/>
              <a:t>Ch. 11 | Built Environment, Urban Systems, and Cities</a:t>
            </a:r>
          </a:p>
        </p:txBody>
      </p:sp>
    </p:spTree>
    <p:extLst>
      <p:ext uri="{BB962C8B-B14F-4D97-AF65-F5344CB8AC3E}">
        <p14:creationId xmlns:p14="http://schemas.microsoft.com/office/powerpoint/2010/main" val="2035727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81202275-42CF-3843-9DF1-54C12A28E169}"/>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236851"/>
            <a:ext cx="4629150" cy="3844548"/>
          </a:xfrm>
        </p:spPr>
      </p:pic>
      <p:sp>
        <p:nvSpPr>
          <p:cNvPr id="3" name="Title 2">
            <a:extLst>
              <a:ext uri="{FF2B5EF4-FFF2-40B4-BE49-F238E27FC236}">
                <a16:creationId xmlns:a16="http://schemas.microsoft.com/office/drawing/2014/main" xmlns="" id="{578BA15C-D1C7-6B4B-9815-1570B8A9FCFF}"/>
              </a:ext>
            </a:extLst>
          </p:cNvPr>
          <p:cNvSpPr>
            <a:spLocks noGrp="1"/>
          </p:cNvSpPr>
          <p:nvPr>
            <p:ph type="title"/>
          </p:nvPr>
        </p:nvSpPr>
        <p:spPr/>
        <p:txBody>
          <a:bodyPr/>
          <a:lstStyle/>
          <a:p>
            <a:r>
              <a:rPr lang="en-US" dirty="0"/>
              <a:t>Fig. 11.7: Urban Adaptation Strategies and Stakeholders</a:t>
            </a:r>
          </a:p>
        </p:txBody>
      </p:sp>
      <p:sp>
        <p:nvSpPr>
          <p:cNvPr id="4" name="Text Placeholder 3">
            <a:extLst>
              <a:ext uri="{FF2B5EF4-FFF2-40B4-BE49-F238E27FC236}">
                <a16:creationId xmlns:a16="http://schemas.microsoft.com/office/drawing/2014/main" xmlns="" id="{5D2D75CB-079A-154E-A521-FCC5E4A9446B}"/>
              </a:ext>
            </a:extLst>
          </p:cNvPr>
          <p:cNvSpPr>
            <a:spLocks noGrp="1"/>
          </p:cNvSpPr>
          <p:nvPr>
            <p:ph type="body" sz="half" idx="2"/>
          </p:nvPr>
        </p:nvSpPr>
        <p:spPr/>
        <p:txBody>
          <a:bodyPr>
            <a:normAutofit fontScale="92500"/>
          </a:bodyPr>
          <a:lstStyle/>
          <a:p>
            <a:r>
              <a:rPr lang="en-US" dirty="0"/>
              <a:t>Protecting vulnerable people and places from the impacts of climate change involves infrastructure design (for example, green space and highly reflective roofing), along with social and institutional change (such as designating cooling centers). Social equity is supported by widespread participation in adaptation decision-making by non-profit organizations, local businesses, vulnerable populations, school districts, city governments, utility providers, and others. </a:t>
            </a:r>
            <a:r>
              <a:rPr lang="en-US" i="1" dirty="0"/>
              <a:t>Source: EPA.</a:t>
            </a:r>
          </a:p>
          <a:p>
            <a:endParaRPr lang="en-US" dirty="0"/>
          </a:p>
        </p:txBody>
      </p:sp>
      <p:sp>
        <p:nvSpPr>
          <p:cNvPr id="5" name="Text Placeholder 4">
            <a:extLst>
              <a:ext uri="{FF2B5EF4-FFF2-40B4-BE49-F238E27FC236}">
                <a16:creationId xmlns:a16="http://schemas.microsoft.com/office/drawing/2014/main" xmlns="" id="{C5AA7955-39FF-1F47-A328-489595E2D109}"/>
              </a:ext>
            </a:extLst>
          </p:cNvPr>
          <p:cNvSpPr>
            <a:spLocks noGrp="1"/>
          </p:cNvSpPr>
          <p:nvPr>
            <p:ph type="body" sz="quarter" idx="12"/>
          </p:nvPr>
        </p:nvSpPr>
        <p:spPr/>
        <p:txBody>
          <a:bodyPr/>
          <a:lstStyle/>
          <a:p>
            <a:r>
              <a:rPr lang="en-US" dirty="0"/>
              <a:t>Ch. 11 | Built Environment, Urban Systems, and Cities</a:t>
            </a:r>
          </a:p>
        </p:txBody>
      </p:sp>
    </p:spTree>
    <p:extLst>
      <p:ext uri="{BB962C8B-B14F-4D97-AF65-F5344CB8AC3E}">
        <p14:creationId xmlns:p14="http://schemas.microsoft.com/office/powerpoint/2010/main" val="911370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C57FD1B3-84D8-AA43-84E6-968E7C10C2FB}"/>
              </a:ext>
            </a:extLst>
          </p:cNvPr>
          <p:cNvPicPr>
            <a:picLocks noGrp="1" noChangeAspect="1"/>
          </p:cNvPicPr>
          <p:nvPr>
            <p:ph sz="quarter" idx="10"/>
          </p:nvPr>
        </p:nvPicPr>
        <p:blipFill>
          <a:blip r:embed="rId3"/>
          <a:stretch>
            <a:fillRect/>
          </a:stretch>
        </p:blipFill>
        <p:spPr>
          <a:xfrm>
            <a:off x="1588170" y="633232"/>
            <a:ext cx="6015790" cy="2740785"/>
          </a:xfrm>
        </p:spPr>
      </p:pic>
      <p:sp>
        <p:nvSpPr>
          <p:cNvPr id="3" name="Title 2">
            <a:extLst>
              <a:ext uri="{FF2B5EF4-FFF2-40B4-BE49-F238E27FC236}">
                <a16:creationId xmlns:a16="http://schemas.microsoft.com/office/drawing/2014/main" xmlns="" id="{6807A14D-68A4-C347-B4DA-C05D954C183B}"/>
              </a:ext>
            </a:extLst>
          </p:cNvPr>
          <p:cNvSpPr>
            <a:spLocks noGrp="1"/>
          </p:cNvSpPr>
          <p:nvPr>
            <p:ph type="title"/>
          </p:nvPr>
        </p:nvSpPr>
        <p:spPr/>
        <p:txBody>
          <a:bodyPr/>
          <a:lstStyle/>
          <a:p>
            <a:r>
              <a:rPr lang="en-US" dirty="0"/>
              <a:t>Fig. 11.8: Greenway in Dubuque, Iowa</a:t>
            </a:r>
          </a:p>
        </p:txBody>
      </p:sp>
      <p:sp>
        <p:nvSpPr>
          <p:cNvPr id="4" name="Text Placeholder 3">
            <a:extLst>
              <a:ext uri="{FF2B5EF4-FFF2-40B4-BE49-F238E27FC236}">
                <a16:creationId xmlns:a16="http://schemas.microsoft.com/office/drawing/2014/main" xmlns="" id="{D3E974CD-872B-F84C-B5DA-841246AE1466}"/>
              </a:ext>
            </a:extLst>
          </p:cNvPr>
          <p:cNvSpPr>
            <a:spLocks noGrp="1"/>
          </p:cNvSpPr>
          <p:nvPr>
            <p:ph type="body" sz="half" idx="2"/>
          </p:nvPr>
        </p:nvSpPr>
        <p:spPr/>
        <p:txBody>
          <a:bodyPr>
            <a:normAutofit/>
          </a:bodyPr>
          <a:lstStyle/>
          <a:p>
            <a:r>
              <a:rPr lang="en-US" dirty="0"/>
              <a:t>In response to a history of flooding, Dubuque, Iowa, installed the Bee Branch Creek Greenway to control flooding and provide recreational space.</a:t>
            </a:r>
            <a:r>
              <a:rPr lang="en-US" baseline="30000" dirty="0">
                <a:hlinkClick r:id="rId4"/>
              </a:rPr>
              <a:t>138</a:t>
            </a:r>
            <a:r>
              <a:rPr lang="en-US" dirty="0"/>
              <a:t> </a:t>
            </a:r>
            <a:r>
              <a:rPr lang="en-US" i="1" dirty="0"/>
              <a:t>Photo credit: City of Dubuque, Iowa.</a:t>
            </a:r>
          </a:p>
          <a:p>
            <a:endParaRPr lang="en-US" dirty="0"/>
          </a:p>
        </p:txBody>
      </p:sp>
      <p:sp>
        <p:nvSpPr>
          <p:cNvPr id="5" name="Text Placeholder 4">
            <a:extLst>
              <a:ext uri="{FF2B5EF4-FFF2-40B4-BE49-F238E27FC236}">
                <a16:creationId xmlns:a16="http://schemas.microsoft.com/office/drawing/2014/main" xmlns="" id="{D969C1CE-95BF-3047-9BCC-3AD9CEE4D9A6}"/>
              </a:ext>
            </a:extLst>
          </p:cNvPr>
          <p:cNvSpPr>
            <a:spLocks noGrp="1"/>
          </p:cNvSpPr>
          <p:nvPr>
            <p:ph type="body" sz="quarter" idx="12"/>
          </p:nvPr>
        </p:nvSpPr>
        <p:spPr/>
        <p:txBody>
          <a:bodyPr/>
          <a:lstStyle/>
          <a:p>
            <a:r>
              <a:rPr lang="en-US" dirty="0"/>
              <a:t>Ch. 11 | Built Environment, Urban Systems, and Cities</a:t>
            </a:r>
          </a:p>
        </p:txBody>
      </p:sp>
    </p:spTree>
    <p:extLst>
      <p:ext uri="{BB962C8B-B14F-4D97-AF65-F5344CB8AC3E}">
        <p14:creationId xmlns:p14="http://schemas.microsoft.com/office/powerpoint/2010/main" val="2732664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A8D2586-0759-CE48-8F4F-3AB1FFB5AA3B}"/>
              </a:ext>
            </a:extLst>
          </p:cNvPr>
          <p:cNvSpPr>
            <a:spLocks noGrp="1"/>
          </p:cNvSpPr>
          <p:nvPr>
            <p:ph type="body" sz="quarter" idx="10"/>
          </p:nvPr>
        </p:nvSpPr>
        <p:spPr/>
        <p:txBody>
          <a:bodyPr/>
          <a:lstStyle/>
          <a:p>
            <a:r>
              <a:rPr lang="en-US" dirty="0"/>
              <a:t>Chapter Author Team</a:t>
            </a:r>
          </a:p>
        </p:txBody>
      </p:sp>
      <p:sp>
        <p:nvSpPr>
          <p:cNvPr id="3" name="Text Placeholder 2">
            <a:extLst>
              <a:ext uri="{FF2B5EF4-FFF2-40B4-BE49-F238E27FC236}">
                <a16:creationId xmlns:a16="http://schemas.microsoft.com/office/drawing/2014/main" xmlns="" id="{9EC172C6-8BCF-534D-B7FD-E7B721317714}"/>
              </a:ext>
            </a:extLst>
          </p:cNvPr>
          <p:cNvSpPr>
            <a:spLocks noGrp="1"/>
          </p:cNvSpPr>
          <p:nvPr>
            <p:ph type="body" sz="quarter" idx="11"/>
          </p:nvPr>
        </p:nvSpPr>
        <p:spPr/>
        <p:txBody>
          <a:bodyPr/>
          <a:lstStyle/>
          <a:p>
            <a:r>
              <a:rPr lang="en-US" dirty="0"/>
              <a:t>11</a:t>
            </a:r>
          </a:p>
        </p:txBody>
      </p:sp>
      <p:sp>
        <p:nvSpPr>
          <p:cNvPr id="4" name="Text Placeholder 3">
            <a:extLst>
              <a:ext uri="{FF2B5EF4-FFF2-40B4-BE49-F238E27FC236}">
                <a16:creationId xmlns:a16="http://schemas.microsoft.com/office/drawing/2014/main" xmlns="" id="{8068EBBE-7B0A-E54B-9EE9-C81C6A66525A}"/>
              </a:ext>
            </a:extLst>
          </p:cNvPr>
          <p:cNvSpPr>
            <a:spLocks noGrp="1"/>
          </p:cNvSpPr>
          <p:nvPr>
            <p:ph type="body" sz="quarter" idx="12"/>
          </p:nvPr>
        </p:nvSpPr>
        <p:spPr/>
        <p:txBody>
          <a:bodyPr/>
          <a:lstStyle/>
          <a:p>
            <a:r>
              <a:rPr lang="en-US" dirty="0"/>
              <a:t>Ch. 11 | Built Environment, Urban Systems, and Cities</a:t>
            </a:r>
          </a:p>
        </p:txBody>
      </p:sp>
      <p:sp>
        <p:nvSpPr>
          <p:cNvPr id="5" name="Content Placeholder 4">
            <a:extLst>
              <a:ext uri="{FF2B5EF4-FFF2-40B4-BE49-F238E27FC236}">
                <a16:creationId xmlns:a16="http://schemas.microsoft.com/office/drawing/2014/main" xmlns="" id="{066F3083-F660-044A-A780-16D919692ED9}"/>
              </a:ext>
            </a:extLst>
          </p:cNvPr>
          <p:cNvSpPr>
            <a:spLocks noGrp="1"/>
          </p:cNvSpPr>
          <p:nvPr>
            <p:ph idx="13"/>
          </p:nvPr>
        </p:nvSpPr>
        <p:spPr/>
        <p:txBody>
          <a:bodyPr>
            <a:normAutofit/>
          </a:bodyPr>
          <a:lstStyle/>
          <a:p>
            <a:pPr marL="228600" indent="-228600">
              <a:spcAft>
                <a:spcPts val="300"/>
              </a:spcAft>
            </a:pPr>
            <a:r>
              <a:rPr lang="en-US" sz="2200" b="1" dirty="0">
                <a:solidFill>
                  <a:srgbClr val="3D88A8"/>
                </a:solidFill>
              </a:rPr>
              <a:t>Federal Coordinating Lead Author</a:t>
            </a:r>
            <a:r>
              <a:rPr lang="en-US" sz="2200" b="1" dirty="0"/>
              <a:t>	</a:t>
            </a:r>
          </a:p>
          <a:p>
            <a:pPr marL="228600" indent="-228600">
              <a:spcAft>
                <a:spcPts val="300"/>
              </a:spcAft>
            </a:pPr>
            <a:r>
              <a:rPr lang="en-US" b="1" dirty="0"/>
              <a:t>Susan Julius</a:t>
            </a:r>
            <a:r>
              <a:rPr lang="en-US" dirty="0"/>
              <a:t>, </a:t>
            </a:r>
            <a:r>
              <a:rPr lang="en-US" i="1" dirty="0"/>
              <a:t>U.S. Environmental Protection Agency</a:t>
            </a:r>
            <a:endParaRPr lang="en-US" b="1" dirty="0">
              <a:solidFill>
                <a:srgbClr val="3D88A8"/>
              </a:solidFill>
            </a:endParaRPr>
          </a:p>
          <a:p>
            <a:pPr marL="228600" indent="-228600">
              <a:spcBef>
                <a:spcPts val="600"/>
              </a:spcBef>
              <a:spcAft>
                <a:spcPts val="300"/>
              </a:spcAft>
            </a:pPr>
            <a:r>
              <a:rPr lang="en-US" sz="2200" b="1" dirty="0">
                <a:solidFill>
                  <a:srgbClr val="3D88A8"/>
                </a:solidFill>
              </a:rPr>
              <a:t>Chapter Lead</a:t>
            </a:r>
          </a:p>
          <a:p>
            <a:pPr marL="228600" indent="-228600">
              <a:spcAft>
                <a:spcPts val="300"/>
              </a:spcAft>
            </a:pPr>
            <a:r>
              <a:rPr lang="en-US" b="1" dirty="0"/>
              <a:t>Keely Maxwell</a:t>
            </a:r>
            <a:r>
              <a:rPr lang="en-US" dirty="0"/>
              <a:t>, </a:t>
            </a:r>
            <a:r>
              <a:rPr lang="en-US" i="1" dirty="0"/>
              <a:t>U.S. Environmental Protection Agency</a:t>
            </a:r>
            <a:endParaRPr lang="en-US" b="1" dirty="0">
              <a:solidFill>
                <a:srgbClr val="3D88A8"/>
              </a:solidFill>
            </a:endParaRPr>
          </a:p>
          <a:p>
            <a:pPr marL="228600" indent="-228600">
              <a:spcBef>
                <a:spcPts val="600"/>
              </a:spcBef>
              <a:spcAft>
                <a:spcPts val="300"/>
              </a:spcAft>
            </a:pPr>
            <a:r>
              <a:rPr lang="en-US" sz="2200" b="1" dirty="0">
                <a:solidFill>
                  <a:srgbClr val="3D88A8"/>
                </a:solidFill>
              </a:rPr>
              <a:t>Chapter Authors</a:t>
            </a:r>
            <a:endParaRPr lang="en-US" sz="2200" b="1" dirty="0"/>
          </a:p>
          <a:p>
            <a:pPr marL="228600" indent="-228600">
              <a:spcAft>
                <a:spcPts val="300"/>
              </a:spcAft>
            </a:pPr>
            <a:r>
              <a:rPr lang="en-US" b="1" dirty="0"/>
              <a:t>Anne </a:t>
            </a:r>
            <a:r>
              <a:rPr lang="en-US" b="1" dirty="0" err="1"/>
              <a:t>Grambsch</a:t>
            </a:r>
            <a:r>
              <a:rPr lang="en-US" dirty="0"/>
              <a:t>, </a:t>
            </a:r>
            <a:r>
              <a:rPr lang="en-US" i="1" dirty="0"/>
              <a:t>U.S. Environmental Protection Agency (Retired)</a:t>
            </a:r>
            <a:r>
              <a:rPr lang="en-US" dirty="0"/>
              <a:t>	</a:t>
            </a:r>
          </a:p>
          <a:p>
            <a:pPr marL="228600" indent="-228600">
              <a:spcAft>
                <a:spcPts val="300"/>
              </a:spcAft>
            </a:pPr>
            <a:r>
              <a:rPr lang="en-US" b="1" dirty="0"/>
              <a:t>Ann </a:t>
            </a:r>
            <a:r>
              <a:rPr lang="en-US" b="1" dirty="0" err="1"/>
              <a:t>Kosmal</a:t>
            </a:r>
            <a:r>
              <a:rPr lang="en-US" dirty="0"/>
              <a:t>, </a:t>
            </a:r>
            <a:r>
              <a:rPr lang="en-US" i="1" dirty="0"/>
              <a:t>U.S. General Services Administration</a:t>
            </a:r>
          </a:p>
          <a:p>
            <a:pPr marL="228600" indent="-228600">
              <a:spcAft>
                <a:spcPts val="300"/>
              </a:spcAft>
            </a:pPr>
            <a:r>
              <a:rPr lang="en-US" b="1" dirty="0"/>
              <a:t>Libby Larson</a:t>
            </a:r>
            <a:r>
              <a:rPr lang="en-US" dirty="0"/>
              <a:t>, </a:t>
            </a:r>
            <a:r>
              <a:rPr lang="en-US" i="1" dirty="0"/>
              <a:t>National Aeronautics and Space Administration</a:t>
            </a:r>
          </a:p>
          <a:p>
            <a:pPr marL="228600" indent="-228600">
              <a:spcAft>
                <a:spcPts val="300"/>
              </a:spcAft>
            </a:pPr>
            <a:r>
              <a:rPr lang="en-US" b="1" dirty="0"/>
              <a:t>Nancy </a:t>
            </a:r>
            <a:r>
              <a:rPr lang="en-US" b="1" dirty="0" err="1"/>
              <a:t>Sonti</a:t>
            </a:r>
            <a:r>
              <a:rPr lang="en-US" dirty="0"/>
              <a:t>, </a:t>
            </a:r>
            <a:r>
              <a:rPr lang="en-US" i="1" dirty="0"/>
              <a:t>U.S. Forest Service</a:t>
            </a:r>
            <a:endParaRPr lang="en-US" dirty="0"/>
          </a:p>
          <a:p>
            <a:pPr marL="228600" indent="-228600">
              <a:spcBef>
                <a:spcPts val="600"/>
              </a:spcBef>
              <a:spcAft>
                <a:spcPts val="300"/>
              </a:spcAft>
            </a:pPr>
            <a:r>
              <a:rPr lang="en-US" sz="2200" b="1" dirty="0">
                <a:solidFill>
                  <a:srgbClr val="3D88A8"/>
                </a:solidFill>
              </a:rPr>
              <a:t>Review Editor</a:t>
            </a:r>
          </a:p>
          <a:p>
            <a:pPr marL="228600" indent="-228600">
              <a:spcAft>
                <a:spcPts val="300"/>
              </a:spcAft>
            </a:pPr>
            <a:r>
              <a:rPr lang="en-US" b="1" dirty="0"/>
              <a:t>Jesse Keenan</a:t>
            </a:r>
            <a:r>
              <a:rPr lang="en-US" dirty="0"/>
              <a:t>, </a:t>
            </a:r>
            <a:r>
              <a:rPr lang="en-US" i="1" dirty="0"/>
              <a:t>Harvard University</a:t>
            </a:r>
          </a:p>
        </p:txBody>
      </p:sp>
    </p:spTree>
    <p:extLst>
      <p:ext uri="{BB962C8B-B14F-4D97-AF65-F5344CB8AC3E}">
        <p14:creationId xmlns:p14="http://schemas.microsoft.com/office/powerpoint/2010/main" val="2505051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172355B-DC28-EE48-8E79-228779060D87}"/>
              </a:ext>
            </a:extLst>
          </p:cNvPr>
          <p:cNvSpPr>
            <a:spLocks noGrp="1"/>
          </p:cNvSpPr>
          <p:nvPr>
            <p:ph type="body" sz="quarter" idx="10"/>
          </p:nvPr>
        </p:nvSpPr>
        <p:spPr/>
        <p:txBody>
          <a:bodyPr/>
          <a:lstStyle/>
          <a:p>
            <a:r>
              <a:rPr lang="en-US"/>
              <a:t>Acknowledgments</a:t>
            </a:r>
            <a:endParaRPr lang="en-US" dirty="0"/>
          </a:p>
        </p:txBody>
      </p:sp>
      <p:sp>
        <p:nvSpPr>
          <p:cNvPr id="3" name="Text Placeholder 2">
            <a:extLst>
              <a:ext uri="{FF2B5EF4-FFF2-40B4-BE49-F238E27FC236}">
                <a16:creationId xmlns:a16="http://schemas.microsoft.com/office/drawing/2014/main" xmlns="" id="{CB0939BB-3798-924F-A9B2-A02FFC02EE98}"/>
              </a:ext>
            </a:extLst>
          </p:cNvPr>
          <p:cNvSpPr>
            <a:spLocks noGrp="1"/>
          </p:cNvSpPr>
          <p:nvPr>
            <p:ph type="body" sz="quarter" idx="11"/>
          </p:nvPr>
        </p:nvSpPr>
        <p:spPr/>
        <p:txBody>
          <a:bodyPr/>
          <a:lstStyle/>
          <a:p>
            <a:r>
              <a:rPr lang="en-US" dirty="0"/>
              <a:t>11</a:t>
            </a:r>
          </a:p>
        </p:txBody>
      </p:sp>
      <p:sp>
        <p:nvSpPr>
          <p:cNvPr id="4" name="Text Placeholder 3">
            <a:extLst>
              <a:ext uri="{FF2B5EF4-FFF2-40B4-BE49-F238E27FC236}">
                <a16:creationId xmlns:a16="http://schemas.microsoft.com/office/drawing/2014/main" xmlns="" id="{80EC4F9B-9C39-3846-84E1-A350D9B4E708}"/>
              </a:ext>
            </a:extLst>
          </p:cNvPr>
          <p:cNvSpPr>
            <a:spLocks noGrp="1"/>
          </p:cNvSpPr>
          <p:nvPr>
            <p:ph type="body" sz="quarter" idx="12"/>
          </p:nvPr>
        </p:nvSpPr>
        <p:spPr/>
        <p:txBody>
          <a:bodyPr/>
          <a:lstStyle/>
          <a:p>
            <a:r>
              <a:rPr lang="en-US" dirty="0"/>
              <a:t>Ch. 11 | Built Environment, Urban Systems, and Cities</a:t>
            </a:r>
          </a:p>
        </p:txBody>
      </p:sp>
      <p:sp>
        <p:nvSpPr>
          <p:cNvPr id="5" name="Content Placeholder 4">
            <a:extLst>
              <a:ext uri="{FF2B5EF4-FFF2-40B4-BE49-F238E27FC236}">
                <a16:creationId xmlns:a16="http://schemas.microsoft.com/office/drawing/2014/main" xmlns="" id="{9A61107D-FB52-E146-BBA9-3AB1A43EFD10}"/>
              </a:ext>
            </a:extLst>
          </p:cNvPr>
          <p:cNvSpPr>
            <a:spLocks noGrp="1"/>
          </p:cNvSpPr>
          <p:nvPr>
            <p:ph idx="13"/>
          </p:nvPr>
        </p:nvSpPr>
        <p:spPr/>
        <p:txBody>
          <a:bodyPr/>
          <a:lstStyle/>
          <a:p>
            <a:pPr marL="228600" indent="-228600">
              <a:spcAft>
                <a:spcPts val="300"/>
              </a:spcAft>
            </a:pPr>
            <a:r>
              <a:rPr lang="en-US" sz="2200" b="1" dirty="0">
                <a:solidFill>
                  <a:srgbClr val="3D88A8"/>
                </a:solidFill>
              </a:rPr>
              <a:t>Technical Contributors</a:t>
            </a:r>
            <a:r>
              <a:rPr lang="en-US" sz="2400" b="1" dirty="0"/>
              <a:t>	</a:t>
            </a:r>
          </a:p>
          <a:p>
            <a:pPr marL="228600" indent="-228600">
              <a:spcAft>
                <a:spcPts val="300"/>
              </a:spcAft>
            </a:pPr>
            <a:r>
              <a:rPr lang="en-US" b="1" dirty="0"/>
              <a:t>Julie Blue,</a:t>
            </a:r>
            <a:r>
              <a:rPr lang="en-US" dirty="0"/>
              <a:t> </a:t>
            </a:r>
            <a:r>
              <a:rPr lang="en-US" i="1" dirty="0"/>
              <a:t>Eastern Research Group, Inc.</a:t>
            </a:r>
            <a:r>
              <a:rPr lang="en-US" dirty="0"/>
              <a:t>	</a:t>
            </a:r>
          </a:p>
          <a:p>
            <a:pPr marL="228600" indent="-228600">
              <a:spcAft>
                <a:spcPts val="300"/>
              </a:spcAft>
            </a:pPr>
            <a:r>
              <a:rPr lang="en-US" b="1" dirty="0"/>
              <a:t>Kevin Bush</a:t>
            </a:r>
            <a:r>
              <a:rPr lang="en-US" dirty="0"/>
              <a:t>, </a:t>
            </a:r>
            <a:r>
              <a:rPr lang="en-US" i="1" dirty="0"/>
              <a:t>U.S. Department of Housing and Urban Development (through August 2017)</a:t>
            </a:r>
            <a:endParaRPr lang="en-US" b="1" dirty="0">
              <a:solidFill>
                <a:srgbClr val="3D88A8"/>
              </a:solidFill>
            </a:endParaRPr>
          </a:p>
          <a:p>
            <a:pPr marL="228600" indent="-228600">
              <a:spcBef>
                <a:spcPts val="600"/>
              </a:spcBef>
              <a:spcAft>
                <a:spcPts val="300"/>
              </a:spcAft>
            </a:pPr>
            <a:r>
              <a:rPr lang="en-US" sz="2200" b="1" dirty="0">
                <a:solidFill>
                  <a:srgbClr val="3D88A8"/>
                </a:solidFill>
              </a:rPr>
              <a:t>USGCRP Coordinators</a:t>
            </a:r>
          </a:p>
          <a:p>
            <a:pPr marL="228600" indent="-228600">
              <a:spcAft>
                <a:spcPts val="300"/>
              </a:spcAft>
            </a:pPr>
            <a:r>
              <a:rPr lang="en-US" b="1" dirty="0"/>
              <a:t>Natalie Bennett</a:t>
            </a:r>
            <a:r>
              <a:rPr lang="en-US" dirty="0"/>
              <a:t>, </a:t>
            </a:r>
            <a:r>
              <a:rPr lang="en-US" i="1" dirty="0"/>
              <a:t>Adaptation and Assessment Analyst</a:t>
            </a:r>
          </a:p>
          <a:p>
            <a:pPr marL="228600" indent="-228600">
              <a:spcAft>
                <a:spcPts val="300"/>
              </a:spcAft>
            </a:pPr>
            <a:r>
              <a:rPr lang="en-US" b="1" dirty="0"/>
              <a:t>Fredric </a:t>
            </a:r>
            <a:r>
              <a:rPr lang="en-US" b="1" dirty="0" err="1"/>
              <a:t>Lipschultz</a:t>
            </a:r>
            <a:r>
              <a:rPr lang="en-US" b="1" dirty="0"/>
              <a:t>, </a:t>
            </a:r>
            <a:r>
              <a:rPr lang="en-US" i="1" dirty="0"/>
              <a:t>Senior Scientist and Regional Coordinator</a:t>
            </a:r>
            <a:r>
              <a:rPr lang="en-US" dirty="0"/>
              <a:t>	</a:t>
            </a:r>
          </a:p>
        </p:txBody>
      </p:sp>
    </p:spTree>
    <p:extLst>
      <p:ext uri="{BB962C8B-B14F-4D97-AF65-F5344CB8AC3E}">
        <p14:creationId xmlns:p14="http://schemas.microsoft.com/office/powerpoint/2010/main" val="2091990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E1F91DBD-71C5-6840-9A86-6BECAC813207}"/>
              </a:ext>
            </a:extLst>
          </p:cNvPr>
          <p:cNvSpPr>
            <a:spLocks noGrp="1"/>
          </p:cNvSpPr>
          <p:nvPr>
            <p:ph type="subTitle" idx="1"/>
          </p:nvPr>
        </p:nvSpPr>
        <p:spPr/>
        <p:txBody>
          <a:bodyPr>
            <a:normAutofit fontScale="92500" lnSpcReduction="20000"/>
          </a:bodyPr>
          <a:lstStyle/>
          <a:p>
            <a:r>
              <a:rPr lang="en-US" b="1" dirty="0"/>
              <a:t>Maxwell</a:t>
            </a:r>
            <a:r>
              <a:rPr lang="en-US" dirty="0"/>
              <a:t>, K., S. Julius, A. </a:t>
            </a:r>
            <a:r>
              <a:rPr lang="en-US" dirty="0" err="1"/>
              <a:t>Grambsch</a:t>
            </a:r>
            <a:r>
              <a:rPr lang="en-US" dirty="0"/>
              <a:t>, A. </a:t>
            </a:r>
            <a:r>
              <a:rPr lang="en-US" dirty="0" err="1"/>
              <a:t>Kosmal</a:t>
            </a:r>
            <a:r>
              <a:rPr lang="en-US" dirty="0"/>
              <a:t>, L. Larson, and N. </a:t>
            </a:r>
            <a:r>
              <a:rPr lang="en-US" dirty="0" err="1"/>
              <a:t>Sonti</a:t>
            </a:r>
            <a:r>
              <a:rPr lang="en-US" dirty="0"/>
              <a:t>, 2018: Built Environment, Urban Systems, and Cities. In </a:t>
            </a:r>
            <a:r>
              <a:rPr lang="en-US" i="1" dirty="0"/>
              <a:t>Impacts, Risks, and Adaptation in the United States: Fourth National Climate Assessment, Volume II</a:t>
            </a:r>
            <a:r>
              <a:rPr lang="en-US" dirty="0"/>
              <a:t> [</a:t>
            </a:r>
            <a:r>
              <a:rPr lang="en-US" dirty="0" err="1"/>
              <a:t>Reidmiller</a:t>
            </a:r>
            <a:r>
              <a:rPr lang="en-US" dirty="0"/>
              <a:t>, D.R., C.W. Avery, D.R. Easterling, K.E. Kunkel, K.L.M. Lewis, T.K. </a:t>
            </a:r>
            <a:r>
              <a:rPr lang="en-US" dirty="0" err="1"/>
              <a:t>Maycock</a:t>
            </a:r>
            <a:r>
              <a:rPr lang="en-US" dirty="0"/>
              <a:t>, and B.C. Stewart (eds.)]. U.S. Global Change Research Program, Washington, DC</a:t>
            </a:r>
            <a:r>
              <a:rPr lang="en-US"/>
              <a:t>, USA. </a:t>
            </a:r>
            <a:r>
              <a:rPr lang="en-US" dirty="0" err="1"/>
              <a:t>doi</a:t>
            </a:r>
            <a:r>
              <a:rPr lang="en-US" dirty="0"/>
              <a:t>: </a:t>
            </a:r>
            <a:r>
              <a:rPr lang="en-US" u="sng" dirty="0">
                <a:hlinkClick r:id="rId2"/>
              </a:rPr>
              <a:t>10.7930/NCA4.2018.CH11</a:t>
            </a:r>
            <a:endParaRPr lang="en-US" dirty="0"/>
          </a:p>
        </p:txBody>
      </p:sp>
      <p:sp>
        <p:nvSpPr>
          <p:cNvPr id="3" name="Text Placeholder 2">
            <a:extLst>
              <a:ext uri="{FF2B5EF4-FFF2-40B4-BE49-F238E27FC236}">
                <a16:creationId xmlns:a16="http://schemas.microsoft.com/office/drawing/2014/main" xmlns="" id="{4A4BE3B1-99C5-8C4A-ADC8-FE64160269F8}"/>
              </a:ext>
            </a:extLst>
          </p:cNvPr>
          <p:cNvSpPr>
            <a:spLocks noGrp="1"/>
          </p:cNvSpPr>
          <p:nvPr>
            <p:ph type="body" sz="quarter" idx="10"/>
          </p:nvPr>
        </p:nvSpPr>
        <p:spPr/>
        <p:txBody>
          <a:bodyPr/>
          <a:lstStyle/>
          <a:p>
            <a:r>
              <a:rPr lang="en-US" dirty="0"/>
              <a:t>https://nca2018.globalchange.gov/chapter/built-environment</a:t>
            </a:r>
          </a:p>
        </p:txBody>
      </p:sp>
    </p:spTree>
    <p:extLst>
      <p:ext uri="{BB962C8B-B14F-4D97-AF65-F5344CB8AC3E}">
        <p14:creationId xmlns:p14="http://schemas.microsoft.com/office/powerpoint/2010/main" val="2107829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B63883C-85CE-EA4F-B858-7E0CE14DBBAA}"/>
              </a:ext>
            </a:extLst>
          </p:cNvPr>
          <p:cNvSpPr>
            <a:spLocks noGrp="1"/>
          </p:cNvSpPr>
          <p:nvPr>
            <p:ph type="body" sz="quarter" idx="10"/>
          </p:nvPr>
        </p:nvSpPr>
        <p:spPr/>
        <p:txBody>
          <a:bodyPr/>
          <a:lstStyle/>
          <a:p>
            <a:r>
              <a:rPr lang="en-US" dirty="0"/>
              <a:t>Key Message #1</a:t>
            </a:r>
          </a:p>
        </p:txBody>
      </p:sp>
      <p:sp>
        <p:nvSpPr>
          <p:cNvPr id="3" name="Text Placeholder 2">
            <a:extLst>
              <a:ext uri="{FF2B5EF4-FFF2-40B4-BE49-F238E27FC236}">
                <a16:creationId xmlns:a16="http://schemas.microsoft.com/office/drawing/2014/main" xmlns="" id="{98E8A985-833E-F84A-B8D3-B90BF4ED9CB8}"/>
              </a:ext>
            </a:extLst>
          </p:cNvPr>
          <p:cNvSpPr>
            <a:spLocks noGrp="1"/>
          </p:cNvSpPr>
          <p:nvPr>
            <p:ph type="body" sz="quarter" idx="11"/>
          </p:nvPr>
        </p:nvSpPr>
        <p:spPr/>
        <p:txBody>
          <a:bodyPr/>
          <a:lstStyle/>
          <a:p>
            <a:r>
              <a:rPr lang="en-US" dirty="0"/>
              <a:t>11</a:t>
            </a:r>
          </a:p>
        </p:txBody>
      </p:sp>
      <p:sp>
        <p:nvSpPr>
          <p:cNvPr id="4" name="Text Placeholder 3">
            <a:extLst>
              <a:ext uri="{FF2B5EF4-FFF2-40B4-BE49-F238E27FC236}">
                <a16:creationId xmlns:a16="http://schemas.microsoft.com/office/drawing/2014/main" xmlns="" id="{39CF6BAD-A403-1D4F-8411-CD7C1D96B30F}"/>
              </a:ext>
            </a:extLst>
          </p:cNvPr>
          <p:cNvSpPr>
            <a:spLocks noGrp="1"/>
          </p:cNvSpPr>
          <p:nvPr>
            <p:ph type="body" sz="quarter" idx="12"/>
          </p:nvPr>
        </p:nvSpPr>
        <p:spPr/>
        <p:txBody>
          <a:bodyPr/>
          <a:lstStyle/>
          <a:p>
            <a:r>
              <a:rPr lang="en-US" dirty="0"/>
              <a:t>Ch. 11 | Built Environment, Urban Systems, and Cities</a:t>
            </a:r>
          </a:p>
        </p:txBody>
      </p:sp>
      <p:sp>
        <p:nvSpPr>
          <p:cNvPr id="5" name="Content Placeholder 4">
            <a:extLst>
              <a:ext uri="{FF2B5EF4-FFF2-40B4-BE49-F238E27FC236}">
                <a16:creationId xmlns:a16="http://schemas.microsoft.com/office/drawing/2014/main" xmlns="" id="{6912CE5B-4C59-9E4C-9EDB-D56E76FDD36C}"/>
              </a:ext>
            </a:extLst>
          </p:cNvPr>
          <p:cNvSpPr>
            <a:spLocks noGrp="1"/>
          </p:cNvSpPr>
          <p:nvPr>
            <p:ph idx="13"/>
          </p:nvPr>
        </p:nvSpPr>
        <p:spPr/>
        <p:txBody>
          <a:bodyPr>
            <a:normAutofit/>
          </a:bodyPr>
          <a:lstStyle/>
          <a:p>
            <a:r>
              <a:rPr lang="en-US" dirty="0"/>
              <a:t>The opportunities and resources in urban areas are critically important to the health and well-being of people who work, live, and visit there. Climate change can exacerbate existing challenges to urban quality of life, including social inequality, aging and deteriorating infrastructure, and stressed ecosystems. Many cities are engaging in creative problem solving to improve quality of life while simultaneously addressing climate change impacts.</a:t>
            </a:r>
          </a:p>
          <a:p>
            <a:endParaRPr lang="en-US" dirty="0"/>
          </a:p>
        </p:txBody>
      </p:sp>
      <p:sp>
        <p:nvSpPr>
          <p:cNvPr id="6" name="Text Placeholder 5">
            <a:extLst>
              <a:ext uri="{FF2B5EF4-FFF2-40B4-BE49-F238E27FC236}">
                <a16:creationId xmlns:a16="http://schemas.microsoft.com/office/drawing/2014/main" xmlns="" id="{F3834507-2436-1F4E-B128-A38310619A02}"/>
              </a:ext>
            </a:extLst>
          </p:cNvPr>
          <p:cNvSpPr>
            <a:spLocks noGrp="1"/>
          </p:cNvSpPr>
          <p:nvPr>
            <p:ph type="body" sz="quarter" idx="14"/>
          </p:nvPr>
        </p:nvSpPr>
        <p:spPr/>
        <p:txBody>
          <a:bodyPr/>
          <a:lstStyle/>
          <a:p>
            <a:r>
              <a:rPr lang="en-US" dirty="0"/>
              <a:t>Impacts on Urban Quality of Life</a:t>
            </a:r>
          </a:p>
        </p:txBody>
      </p:sp>
    </p:spTree>
    <p:extLst>
      <p:ext uri="{BB962C8B-B14F-4D97-AF65-F5344CB8AC3E}">
        <p14:creationId xmlns:p14="http://schemas.microsoft.com/office/powerpoint/2010/main" val="1420924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4B7631B-1F61-474F-B0A7-025AB1040AF4}"/>
              </a:ext>
            </a:extLst>
          </p:cNvPr>
          <p:cNvSpPr>
            <a:spLocks noGrp="1"/>
          </p:cNvSpPr>
          <p:nvPr>
            <p:ph type="body" sz="quarter" idx="10"/>
          </p:nvPr>
        </p:nvSpPr>
        <p:spPr/>
        <p:txBody>
          <a:bodyPr/>
          <a:lstStyle/>
          <a:p>
            <a:r>
              <a:rPr lang="en-US" dirty="0"/>
              <a:t>Key Message #2</a:t>
            </a:r>
          </a:p>
        </p:txBody>
      </p:sp>
      <p:sp>
        <p:nvSpPr>
          <p:cNvPr id="3" name="Text Placeholder 2">
            <a:extLst>
              <a:ext uri="{FF2B5EF4-FFF2-40B4-BE49-F238E27FC236}">
                <a16:creationId xmlns:a16="http://schemas.microsoft.com/office/drawing/2014/main" xmlns="" id="{00FBDCF8-3A36-A946-8C57-39E12001428E}"/>
              </a:ext>
            </a:extLst>
          </p:cNvPr>
          <p:cNvSpPr>
            <a:spLocks noGrp="1"/>
          </p:cNvSpPr>
          <p:nvPr>
            <p:ph type="body" sz="quarter" idx="11"/>
          </p:nvPr>
        </p:nvSpPr>
        <p:spPr/>
        <p:txBody>
          <a:bodyPr/>
          <a:lstStyle/>
          <a:p>
            <a:r>
              <a:rPr lang="en-US" dirty="0"/>
              <a:t>11</a:t>
            </a:r>
          </a:p>
        </p:txBody>
      </p:sp>
      <p:sp>
        <p:nvSpPr>
          <p:cNvPr id="4" name="Text Placeholder 3">
            <a:extLst>
              <a:ext uri="{FF2B5EF4-FFF2-40B4-BE49-F238E27FC236}">
                <a16:creationId xmlns:a16="http://schemas.microsoft.com/office/drawing/2014/main" xmlns="" id="{88B47B17-18EB-9543-ACE1-CBC36FA5CAC0}"/>
              </a:ext>
            </a:extLst>
          </p:cNvPr>
          <p:cNvSpPr>
            <a:spLocks noGrp="1"/>
          </p:cNvSpPr>
          <p:nvPr>
            <p:ph type="body" sz="quarter" idx="12"/>
          </p:nvPr>
        </p:nvSpPr>
        <p:spPr/>
        <p:txBody>
          <a:bodyPr/>
          <a:lstStyle/>
          <a:p>
            <a:r>
              <a:rPr lang="en-US" dirty="0"/>
              <a:t>Ch. 11 | Built Environment, Urban Systems, and Cities</a:t>
            </a:r>
          </a:p>
        </p:txBody>
      </p:sp>
      <p:sp>
        <p:nvSpPr>
          <p:cNvPr id="5" name="Content Placeholder 4">
            <a:extLst>
              <a:ext uri="{FF2B5EF4-FFF2-40B4-BE49-F238E27FC236}">
                <a16:creationId xmlns:a16="http://schemas.microsoft.com/office/drawing/2014/main" xmlns="" id="{59860474-6862-C64A-BF7B-4C4E3DD2585B}"/>
              </a:ext>
            </a:extLst>
          </p:cNvPr>
          <p:cNvSpPr>
            <a:spLocks noGrp="1"/>
          </p:cNvSpPr>
          <p:nvPr>
            <p:ph idx="13"/>
          </p:nvPr>
        </p:nvSpPr>
        <p:spPr/>
        <p:txBody>
          <a:bodyPr/>
          <a:lstStyle/>
          <a:p>
            <a:r>
              <a:rPr lang="en-US" dirty="0"/>
              <a:t>Damages from extreme weather events demonstrate current urban infrastructure vulnerabilities. With its long service life, urban infrastructure must be able to endure a future climate that is different from the past. Forward-looking design informs investment in reliable infrastructure that can withstand ongoing and future climate risks.</a:t>
            </a:r>
          </a:p>
          <a:p>
            <a:endParaRPr lang="en-US" dirty="0"/>
          </a:p>
        </p:txBody>
      </p:sp>
      <p:sp>
        <p:nvSpPr>
          <p:cNvPr id="6" name="Text Placeholder 5">
            <a:extLst>
              <a:ext uri="{FF2B5EF4-FFF2-40B4-BE49-F238E27FC236}">
                <a16:creationId xmlns:a16="http://schemas.microsoft.com/office/drawing/2014/main" xmlns="" id="{1867CBC2-B607-B641-9DEB-1658777CAA99}"/>
              </a:ext>
            </a:extLst>
          </p:cNvPr>
          <p:cNvSpPr>
            <a:spLocks noGrp="1"/>
          </p:cNvSpPr>
          <p:nvPr>
            <p:ph type="body" sz="quarter" idx="14"/>
          </p:nvPr>
        </p:nvSpPr>
        <p:spPr/>
        <p:txBody>
          <a:bodyPr/>
          <a:lstStyle/>
          <a:p>
            <a:r>
              <a:rPr lang="en-US" dirty="0"/>
              <a:t>Forward-Looking Design for Urban Infrastructure</a:t>
            </a:r>
          </a:p>
        </p:txBody>
      </p:sp>
    </p:spTree>
    <p:extLst>
      <p:ext uri="{BB962C8B-B14F-4D97-AF65-F5344CB8AC3E}">
        <p14:creationId xmlns:p14="http://schemas.microsoft.com/office/powerpoint/2010/main" val="474559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9AEADDA-C336-B944-8D20-6B408F0C0F4A}"/>
              </a:ext>
            </a:extLst>
          </p:cNvPr>
          <p:cNvSpPr>
            <a:spLocks noGrp="1"/>
          </p:cNvSpPr>
          <p:nvPr>
            <p:ph type="body" sz="quarter" idx="10"/>
          </p:nvPr>
        </p:nvSpPr>
        <p:spPr/>
        <p:txBody>
          <a:bodyPr/>
          <a:lstStyle/>
          <a:p>
            <a:r>
              <a:rPr lang="en-US" dirty="0"/>
              <a:t>Key Message #3</a:t>
            </a:r>
          </a:p>
        </p:txBody>
      </p:sp>
      <p:sp>
        <p:nvSpPr>
          <p:cNvPr id="3" name="Text Placeholder 2">
            <a:extLst>
              <a:ext uri="{FF2B5EF4-FFF2-40B4-BE49-F238E27FC236}">
                <a16:creationId xmlns:a16="http://schemas.microsoft.com/office/drawing/2014/main" xmlns="" id="{8469F7A9-E5DD-F341-94A1-85FF0690DB8D}"/>
              </a:ext>
            </a:extLst>
          </p:cNvPr>
          <p:cNvSpPr>
            <a:spLocks noGrp="1"/>
          </p:cNvSpPr>
          <p:nvPr>
            <p:ph type="body" sz="quarter" idx="11"/>
          </p:nvPr>
        </p:nvSpPr>
        <p:spPr/>
        <p:txBody>
          <a:bodyPr>
            <a:normAutofit/>
          </a:bodyPr>
          <a:lstStyle/>
          <a:p>
            <a:r>
              <a:rPr lang="en-US" dirty="0"/>
              <a:t>11</a:t>
            </a:r>
          </a:p>
        </p:txBody>
      </p:sp>
      <p:sp>
        <p:nvSpPr>
          <p:cNvPr id="4" name="Text Placeholder 3">
            <a:extLst>
              <a:ext uri="{FF2B5EF4-FFF2-40B4-BE49-F238E27FC236}">
                <a16:creationId xmlns:a16="http://schemas.microsoft.com/office/drawing/2014/main" xmlns="" id="{2967C48A-CEB3-A14F-80C6-80B527555469}"/>
              </a:ext>
            </a:extLst>
          </p:cNvPr>
          <p:cNvSpPr>
            <a:spLocks noGrp="1"/>
          </p:cNvSpPr>
          <p:nvPr>
            <p:ph type="body" sz="quarter" idx="12"/>
          </p:nvPr>
        </p:nvSpPr>
        <p:spPr/>
        <p:txBody>
          <a:bodyPr/>
          <a:lstStyle/>
          <a:p>
            <a:r>
              <a:rPr lang="en-US" dirty="0"/>
              <a:t>Ch. 11 | Built Environment, Urban Systems, and Cities</a:t>
            </a:r>
          </a:p>
        </p:txBody>
      </p:sp>
      <p:sp>
        <p:nvSpPr>
          <p:cNvPr id="5" name="Content Placeholder 4">
            <a:extLst>
              <a:ext uri="{FF2B5EF4-FFF2-40B4-BE49-F238E27FC236}">
                <a16:creationId xmlns:a16="http://schemas.microsoft.com/office/drawing/2014/main" xmlns="" id="{44D36DBF-B513-344F-AC71-018A4723723A}"/>
              </a:ext>
            </a:extLst>
          </p:cNvPr>
          <p:cNvSpPr>
            <a:spLocks noGrp="1"/>
          </p:cNvSpPr>
          <p:nvPr>
            <p:ph idx="13"/>
          </p:nvPr>
        </p:nvSpPr>
        <p:spPr/>
        <p:txBody>
          <a:bodyPr/>
          <a:lstStyle/>
          <a:p>
            <a:r>
              <a:rPr lang="en-US" dirty="0"/>
              <a:t>Interdependent networks of infrastructure, ecosystems, and social systems provide essential urban goods and services. Damage to such networks from current weather extremes and future climate will adversely affect urban life. Coordinated local, state, and federal efforts can address these interconnected vulnerabilities.</a:t>
            </a:r>
          </a:p>
          <a:p>
            <a:endParaRPr lang="en-US" dirty="0"/>
          </a:p>
        </p:txBody>
      </p:sp>
      <p:sp>
        <p:nvSpPr>
          <p:cNvPr id="6" name="Text Placeholder 5">
            <a:extLst>
              <a:ext uri="{FF2B5EF4-FFF2-40B4-BE49-F238E27FC236}">
                <a16:creationId xmlns:a16="http://schemas.microsoft.com/office/drawing/2014/main" xmlns="" id="{80BA47DF-84B6-8E45-9AA8-A625BC9779E0}"/>
              </a:ext>
            </a:extLst>
          </p:cNvPr>
          <p:cNvSpPr>
            <a:spLocks noGrp="1"/>
          </p:cNvSpPr>
          <p:nvPr>
            <p:ph type="body" sz="quarter" idx="14"/>
          </p:nvPr>
        </p:nvSpPr>
        <p:spPr/>
        <p:txBody>
          <a:bodyPr/>
          <a:lstStyle/>
          <a:p>
            <a:r>
              <a:rPr lang="en-US" dirty="0"/>
              <a:t>Impacts on Urban Goods and Services</a:t>
            </a:r>
          </a:p>
        </p:txBody>
      </p:sp>
    </p:spTree>
    <p:extLst>
      <p:ext uri="{BB962C8B-B14F-4D97-AF65-F5344CB8AC3E}">
        <p14:creationId xmlns:p14="http://schemas.microsoft.com/office/powerpoint/2010/main" val="3261234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BE0F29C-9611-8D4C-932A-9F1B04AF1C99}"/>
              </a:ext>
            </a:extLst>
          </p:cNvPr>
          <p:cNvSpPr>
            <a:spLocks noGrp="1"/>
          </p:cNvSpPr>
          <p:nvPr>
            <p:ph type="body" sz="quarter" idx="10"/>
          </p:nvPr>
        </p:nvSpPr>
        <p:spPr/>
        <p:txBody>
          <a:bodyPr/>
          <a:lstStyle/>
          <a:p>
            <a:r>
              <a:rPr lang="en-US" dirty="0"/>
              <a:t>Key Message #4</a:t>
            </a:r>
          </a:p>
        </p:txBody>
      </p:sp>
      <p:sp>
        <p:nvSpPr>
          <p:cNvPr id="3" name="Text Placeholder 2">
            <a:extLst>
              <a:ext uri="{FF2B5EF4-FFF2-40B4-BE49-F238E27FC236}">
                <a16:creationId xmlns:a16="http://schemas.microsoft.com/office/drawing/2014/main" xmlns="" id="{B0778206-1466-1740-AEFC-C802B3E4A265}"/>
              </a:ext>
            </a:extLst>
          </p:cNvPr>
          <p:cNvSpPr>
            <a:spLocks noGrp="1"/>
          </p:cNvSpPr>
          <p:nvPr>
            <p:ph type="body" sz="quarter" idx="11"/>
          </p:nvPr>
        </p:nvSpPr>
        <p:spPr/>
        <p:txBody>
          <a:bodyPr/>
          <a:lstStyle/>
          <a:p>
            <a:r>
              <a:rPr lang="en-US" dirty="0"/>
              <a:t>11</a:t>
            </a:r>
          </a:p>
        </p:txBody>
      </p:sp>
      <p:sp>
        <p:nvSpPr>
          <p:cNvPr id="4" name="Text Placeholder 3">
            <a:extLst>
              <a:ext uri="{FF2B5EF4-FFF2-40B4-BE49-F238E27FC236}">
                <a16:creationId xmlns:a16="http://schemas.microsoft.com/office/drawing/2014/main" xmlns="" id="{A9BCF206-F0AD-AF40-8E42-F2618F0D2A85}"/>
              </a:ext>
            </a:extLst>
          </p:cNvPr>
          <p:cNvSpPr>
            <a:spLocks noGrp="1"/>
          </p:cNvSpPr>
          <p:nvPr>
            <p:ph type="body" sz="quarter" idx="12"/>
          </p:nvPr>
        </p:nvSpPr>
        <p:spPr/>
        <p:txBody>
          <a:bodyPr/>
          <a:lstStyle/>
          <a:p>
            <a:r>
              <a:rPr lang="en-US" dirty="0"/>
              <a:t>Ch. 11 | Built Environment, Urban Systems, and Cities</a:t>
            </a:r>
          </a:p>
        </p:txBody>
      </p:sp>
      <p:sp>
        <p:nvSpPr>
          <p:cNvPr id="5" name="Content Placeholder 4">
            <a:extLst>
              <a:ext uri="{FF2B5EF4-FFF2-40B4-BE49-F238E27FC236}">
                <a16:creationId xmlns:a16="http://schemas.microsoft.com/office/drawing/2014/main" xmlns="" id="{24118E2F-BFAC-464A-B96C-0EC554F38C5D}"/>
              </a:ext>
            </a:extLst>
          </p:cNvPr>
          <p:cNvSpPr>
            <a:spLocks noGrp="1"/>
          </p:cNvSpPr>
          <p:nvPr>
            <p:ph idx="13"/>
          </p:nvPr>
        </p:nvSpPr>
        <p:spPr/>
        <p:txBody>
          <a:bodyPr>
            <a:normAutofit/>
          </a:bodyPr>
          <a:lstStyle/>
          <a:p>
            <a:r>
              <a:rPr lang="en-US" dirty="0"/>
              <a:t>Cities across the United States are leading efforts to respond to climate change. Urban adaptation and mitigation actions can affect current and projected impacts of climate change and provide near-term benefits. Challenges to implementing these plans remain. Cities can build on local knowledge and risk management approaches, integrate social equity concerns, and join multicity networks to begin to address these challenges.</a:t>
            </a:r>
          </a:p>
          <a:p>
            <a:endParaRPr lang="en-US" dirty="0"/>
          </a:p>
        </p:txBody>
      </p:sp>
      <p:sp>
        <p:nvSpPr>
          <p:cNvPr id="6" name="Text Placeholder 5">
            <a:extLst>
              <a:ext uri="{FF2B5EF4-FFF2-40B4-BE49-F238E27FC236}">
                <a16:creationId xmlns:a16="http://schemas.microsoft.com/office/drawing/2014/main" xmlns="" id="{8EE29E9C-6204-AB4C-B0C4-5DB70C01A394}"/>
              </a:ext>
            </a:extLst>
          </p:cNvPr>
          <p:cNvSpPr>
            <a:spLocks noGrp="1"/>
          </p:cNvSpPr>
          <p:nvPr>
            <p:ph type="body" sz="quarter" idx="14"/>
          </p:nvPr>
        </p:nvSpPr>
        <p:spPr/>
        <p:txBody>
          <a:bodyPr/>
          <a:lstStyle/>
          <a:p>
            <a:r>
              <a:rPr lang="en-US" dirty="0"/>
              <a:t>Urban Response to Climate Change</a:t>
            </a:r>
          </a:p>
        </p:txBody>
      </p:sp>
    </p:spTree>
    <p:extLst>
      <p:ext uri="{BB962C8B-B14F-4D97-AF65-F5344CB8AC3E}">
        <p14:creationId xmlns:p14="http://schemas.microsoft.com/office/powerpoint/2010/main" val="1875191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AD89DA6F-CF4C-A847-825E-0F9DDA6766AD}"/>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4380256" y="457200"/>
            <a:ext cx="3644214" cy="5403850"/>
          </a:xfrm>
        </p:spPr>
      </p:pic>
      <p:sp>
        <p:nvSpPr>
          <p:cNvPr id="3" name="Title 2">
            <a:extLst>
              <a:ext uri="{FF2B5EF4-FFF2-40B4-BE49-F238E27FC236}">
                <a16:creationId xmlns:a16="http://schemas.microsoft.com/office/drawing/2014/main" xmlns="" id="{2C894971-E54C-594A-AFA9-C15AD1CDFBE1}"/>
              </a:ext>
            </a:extLst>
          </p:cNvPr>
          <p:cNvSpPr>
            <a:spLocks noGrp="1"/>
          </p:cNvSpPr>
          <p:nvPr>
            <p:ph type="title"/>
          </p:nvPr>
        </p:nvSpPr>
        <p:spPr/>
        <p:txBody>
          <a:bodyPr/>
          <a:lstStyle/>
          <a:p>
            <a:r>
              <a:rPr lang="en-US" dirty="0"/>
              <a:t>Fig. 11.1: Current and Projected U.S. Population</a:t>
            </a:r>
          </a:p>
        </p:txBody>
      </p:sp>
      <p:sp>
        <p:nvSpPr>
          <p:cNvPr id="4" name="Text Placeholder 3">
            <a:extLst>
              <a:ext uri="{FF2B5EF4-FFF2-40B4-BE49-F238E27FC236}">
                <a16:creationId xmlns:a16="http://schemas.microsoft.com/office/drawing/2014/main" xmlns="" id="{90FA7CE0-7221-A244-A4B7-185AA8085A90}"/>
              </a:ext>
            </a:extLst>
          </p:cNvPr>
          <p:cNvSpPr>
            <a:spLocks noGrp="1"/>
          </p:cNvSpPr>
          <p:nvPr>
            <p:ph type="body" sz="half" idx="2"/>
          </p:nvPr>
        </p:nvSpPr>
        <p:spPr/>
        <p:txBody>
          <a:bodyPr>
            <a:noAutofit/>
          </a:bodyPr>
          <a:lstStyle/>
          <a:p>
            <a:r>
              <a:rPr lang="en-US" sz="1200" dirty="0"/>
              <a:t>These maps show current population along with population projections by county for the year 2100. Projected populations are based on Shared Socioeconomic Pathways (SSPs)—a collection of plausible future pathways of socioeconomic development.</a:t>
            </a:r>
            <a:r>
              <a:rPr lang="en-US" sz="1200" baseline="30000" dirty="0">
                <a:hlinkClick r:id="rId4"/>
              </a:rPr>
              <a:t>8</a:t>
            </a:r>
            <a:r>
              <a:rPr lang="en-US" sz="1200" baseline="30000" dirty="0"/>
              <a:t> </a:t>
            </a:r>
            <a:r>
              <a:rPr lang="en-US" sz="1200" dirty="0"/>
              <a:t>The middle map is based on demography consistent with the SSP2, which follows a middle-of-the-road path where trends do not shift markedly from historical patterns. The bottom map uses demography consistent with SSP5, which follows a more rapid technical progress and resource-intensive development path. Increasing urban populations pose challenges to planners and city managers as they seek to maintain and improve urban environments. Data are unavailable for the U.S. Caribbean, Alaska, and Hawai‘i &amp; U.S.-Affiliated Pacific Islands regions. </a:t>
            </a:r>
            <a:r>
              <a:rPr lang="en-US" sz="1200" i="1" dirty="0"/>
              <a:t>Source: EPA.</a:t>
            </a:r>
          </a:p>
          <a:p>
            <a:endParaRPr lang="en-US" sz="1200" dirty="0"/>
          </a:p>
        </p:txBody>
      </p:sp>
      <p:sp>
        <p:nvSpPr>
          <p:cNvPr id="5" name="Text Placeholder 4">
            <a:extLst>
              <a:ext uri="{FF2B5EF4-FFF2-40B4-BE49-F238E27FC236}">
                <a16:creationId xmlns:a16="http://schemas.microsoft.com/office/drawing/2014/main" xmlns="" id="{272E4ED5-E5EB-4D4F-BB2D-EB764A7300F4}"/>
              </a:ext>
            </a:extLst>
          </p:cNvPr>
          <p:cNvSpPr>
            <a:spLocks noGrp="1"/>
          </p:cNvSpPr>
          <p:nvPr>
            <p:ph type="body" sz="quarter" idx="12"/>
          </p:nvPr>
        </p:nvSpPr>
        <p:spPr/>
        <p:txBody>
          <a:bodyPr/>
          <a:lstStyle/>
          <a:p>
            <a:r>
              <a:rPr lang="en-US" dirty="0"/>
              <a:t>Ch. 11 | Built Environment, Urban Systems, and Cities</a:t>
            </a:r>
          </a:p>
        </p:txBody>
      </p:sp>
    </p:spTree>
    <p:extLst>
      <p:ext uri="{BB962C8B-B14F-4D97-AF65-F5344CB8AC3E}">
        <p14:creationId xmlns:p14="http://schemas.microsoft.com/office/powerpoint/2010/main" val="3850222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B77348AB-2822-614F-9C73-940B191472C0}"/>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4149390" y="457200"/>
            <a:ext cx="4105946" cy="5403850"/>
          </a:xfrm>
        </p:spPr>
      </p:pic>
      <p:sp>
        <p:nvSpPr>
          <p:cNvPr id="3" name="Title 2">
            <a:extLst>
              <a:ext uri="{FF2B5EF4-FFF2-40B4-BE49-F238E27FC236}">
                <a16:creationId xmlns:a16="http://schemas.microsoft.com/office/drawing/2014/main" xmlns="" id="{1001FBAF-703E-6E4E-8C7B-7AB6BEFFE004}"/>
              </a:ext>
            </a:extLst>
          </p:cNvPr>
          <p:cNvSpPr>
            <a:spLocks noGrp="1"/>
          </p:cNvSpPr>
          <p:nvPr>
            <p:ph type="title"/>
          </p:nvPr>
        </p:nvSpPr>
        <p:spPr/>
        <p:txBody>
          <a:bodyPr/>
          <a:lstStyle/>
          <a:p>
            <a:r>
              <a:rPr lang="en-US" dirty="0"/>
              <a:t>Fig. 11.2: Projected Change in the Number of Very Hot Days</a:t>
            </a:r>
          </a:p>
        </p:txBody>
      </p:sp>
      <p:sp>
        <p:nvSpPr>
          <p:cNvPr id="4" name="Text Placeholder 3">
            <a:extLst>
              <a:ext uri="{FF2B5EF4-FFF2-40B4-BE49-F238E27FC236}">
                <a16:creationId xmlns:a16="http://schemas.microsoft.com/office/drawing/2014/main" xmlns="" id="{2FE06BC1-E938-E04C-8836-88B8229FD917}"/>
              </a:ext>
            </a:extLst>
          </p:cNvPr>
          <p:cNvSpPr>
            <a:spLocks noGrp="1"/>
          </p:cNvSpPr>
          <p:nvPr>
            <p:ph type="body" sz="half" idx="2"/>
          </p:nvPr>
        </p:nvSpPr>
        <p:spPr/>
        <p:txBody>
          <a:bodyPr>
            <a:normAutofit fontScale="92500"/>
          </a:bodyPr>
          <a:lstStyle/>
          <a:p>
            <a:r>
              <a:rPr lang="en-US" sz="1100" dirty="0"/>
              <a:t>Projected increases in the number of very hot days (compared to the 1976–2005 average)  are shown for each of five U.S. cities under lower (RCP4.5) and higher (RCP8.5) scenarios. Here, very hot days are defined as those on which the daily high temperature exceeds a threshold value specific to each of the five U.S. cities shown. Dots represent the modeled median (50th percentile) values, and the vertical bars show the range of values (5th to 95th percentile) from the models used in the analysis. Modeled historical values are shown for the same temperature thresholds, for the period 1976–2005, in the lower left corner of the figure. These and other U.S. cities are projected to see an increase in the number of very hot days over the rest of this century under both scenarios, affecting people, infrastructure, green spaces, and the economy. Increased air conditioning and energy demands raise utility bills and can lead to power outages and blackouts. Hot days can degrade air and water quality, which in turn can harm human health and decrease quality of life. </a:t>
            </a:r>
            <a:r>
              <a:rPr lang="en-US" sz="1100" i="1" dirty="0"/>
              <a:t>Sources: NOAA NCEI, CICS-NC, and LMI</a:t>
            </a:r>
          </a:p>
        </p:txBody>
      </p:sp>
      <p:sp>
        <p:nvSpPr>
          <p:cNvPr id="5" name="Text Placeholder 4">
            <a:extLst>
              <a:ext uri="{FF2B5EF4-FFF2-40B4-BE49-F238E27FC236}">
                <a16:creationId xmlns:a16="http://schemas.microsoft.com/office/drawing/2014/main" xmlns="" id="{01080F3B-51B0-1B46-9CD1-B80A622825FE}"/>
              </a:ext>
            </a:extLst>
          </p:cNvPr>
          <p:cNvSpPr>
            <a:spLocks noGrp="1"/>
          </p:cNvSpPr>
          <p:nvPr>
            <p:ph type="body" sz="quarter" idx="12"/>
          </p:nvPr>
        </p:nvSpPr>
        <p:spPr/>
        <p:txBody>
          <a:bodyPr/>
          <a:lstStyle/>
          <a:p>
            <a:r>
              <a:rPr lang="en-US" dirty="0"/>
              <a:t>Ch. 11 | Built Environment, Urban Systems, and Cities</a:t>
            </a:r>
          </a:p>
        </p:txBody>
      </p:sp>
    </p:spTree>
    <p:extLst>
      <p:ext uri="{BB962C8B-B14F-4D97-AF65-F5344CB8AC3E}">
        <p14:creationId xmlns:p14="http://schemas.microsoft.com/office/powerpoint/2010/main" val="2952884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FC7F6DB6-5992-154F-91E7-1F45B90DA5FA}"/>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4094944" y="457200"/>
            <a:ext cx="4214838" cy="5403850"/>
          </a:xfrm>
        </p:spPr>
      </p:pic>
      <p:sp>
        <p:nvSpPr>
          <p:cNvPr id="3" name="Title 2">
            <a:extLst>
              <a:ext uri="{FF2B5EF4-FFF2-40B4-BE49-F238E27FC236}">
                <a16:creationId xmlns:a16="http://schemas.microsoft.com/office/drawing/2014/main" xmlns="" id="{80FB8512-EFC2-F94B-B153-A65BC6A39504}"/>
              </a:ext>
            </a:extLst>
          </p:cNvPr>
          <p:cNvSpPr>
            <a:spLocks noGrp="1"/>
          </p:cNvSpPr>
          <p:nvPr>
            <p:ph type="title"/>
          </p:nvPr>
        </p:nvSpPr>
        <p:spPr/>
        <p:txBody>
          <a:bodyPr/>
          <a:lstStyle/>
          <a:p>
            <a:r>
              <a:rPr lang="en-US" dirty="0"/>
              <a:t>Fig. 11.3: Projected Change in the Number of Days with Heavy Precipitation</a:t>
            </a:r>
          </a:p>
        </p:txBody>
      </p:sp>
      <p:sp>
        <p:nvSpPr>
          <p:cNvPr id="4" name="Text Placeholder 3">
            <a:extLst>
              <a:ext uri="{FF2B5EF4-FFF2-40B4-BE49-F238E27FC236}">
                <a16:creationId xmlns:a16="http://schemas.microsoft.com/office/drawing/2014/main" xmlns="" id="{2491C9FF-BEFD-DC43-8AC5-C86EABB259A5}"/>
              </a:ext>
            </a:extLst>
          </p:cNvPr>
          <p:cNvSpPr>
            <a:spLocks noGrp="1"/>
          </p:cNvSpPr>
          <p:nvPr>
            <p:ph type="body" sz="half" idx="2"/>
          </p:nvPr>
        </p:nvSpPr>
        <p:spPr/>
        <p:txBody>
          <a:bodyPr>
            <a:normAutofit fontScale="77500" lnSpcReduction="20000"/>
          </a:bodyPr>
          <a:lstStyle/>
          <a:p>
            <a:r>
              <a:rPr lang="en-US" dirty="0"/>
              <a:t>Many U.S. cities are projected to see more days with heavy precipitation, increasing the risk of urban flooding, especially in areas with a lot of paved surfaces. Projections of percent changes in the number of days with heavy precipitation (compared to the 1976–2005 average) are shown for five U.S. cities under lower (RCP4.5) and higher (RCP8.5) scenarios. Here, days with heavy precipitation are defined as those on which the amount of total precipitation exceeds a threshold value specific to each city. Dots represent the modeled median (50th percentile) values, and the vertical bars show the range of values (5th to 95th percentile) from the models used in the analysis. Modeled historical values are shown for the same thresholds, for the period 1976–2005, in the lower left corner of the figure. Historical values are given in terms of frequency (days per year) and return period (average number of years between events). </a:t>
            </a:r>
            <a:r>
              <a:rPr lang="en-US" i="1" dirty="0"/>
              <a:t>Sources: NOAA NCEI, CICS-NC, and LMI.</a:t>
            </a:r>
          </a:p>
        </p:txBody>
      </p:sp>
      <p:sp>
        <p:nvSpPr>
          <p:cNvPr id="5" name="Text Placeholder 4">
            <a:extLst>
              <a:ext uri="{FF2B5EF4-FFF2-40B4-BE49-F238E27FC236}">
                <a16:creationId xmlns:a16="http://schemas.microsoft.com/office/drawing/2014/main" xmlns="" id="{07CE2C80-A959-5448-944E-82424019931E}"/>
              </a:ext>
            </a:extLst>
          </p:cNvPr>
          <p:cNvSpPr>
            <a:spLocks noGrp="1"/>
          </p:cNvSpPr>
          <p:nvPr>
            <p:ph type="body" sz="quarter" idx="12"/>
          </p:nvPr>
        </p:nvSpPr>
        <p:spPr/>
        <p:txBody>
          <a:bodyPr/>
          <a:lstStyle/>
          <a:p>
            <a:r>
              <a:rPr lang="en-US" dirty="0"/>
              <a:t>Ch. 11 | Built Environment, Urban Systems, and Cities</a:t>
            </a:r>
          </a:p>
        </p:txBody>
      </p:sp>
    </p:spTree>
    <p:extLst>
      <p:ext uri="{BB962C8B-B14F-4D97-AF65-F5344CB8AC3E}">
        <p14:creationId xmlns:p14="http://schemas.microsoft.com/office/powerpoint/2010/main" val="4158268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405D11F1-8B56-784B-BA55-F94116159D4D}"/>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2138668" y="457200"/>
            <a:ext cx="4869840" cy="3014663"/>
          </a:xfrm>
        </p:spPr>
      </p:pic>
      <p:sp>
        <p:nvSpPr>
          <p:cNvPr id="3" name="Title 2">
            <a:extLst>
              <a:ext uri="{FF2B5EF4-FFF2-40B4-BE49-F238E27FC236}">
                <a16:creationId xmlns:a16="http://schemas.microsoft.com/office/drawing/2014/main" xmlns="" id="{BACB7035-8196-CD47-A77B-609E748BB465}"/>
              </a:ext>
            </a:extLst>
          </p:cNvPr>
          <p:cNvSpPr>
            <a:spLocks noGrp="1"/>
          </p:cNvSpPr>
          <p:nvPr>
            <p:ph type="title"/>
          </p:nvPr>
        </p:nvSpPr>
        <p:spPr/>
        <p:txBody>
          <a:bodyPr/>
          <a:lstStyle/>
          <a:p>
            <a:r>
              <a:rPr lang="en-US" dirty="0"/>
              <a:t>Fig. 11.4: Threats from Extreme Heat</a:t>
            </a:r>
          </a:p>
        </p:txBody>
      </p:sp>
      <p:sp>
        <p:nvSpPr>
          <p:cNvPr id="4" name="Text Placeholder 3">
            <a:extLst>
              <a:ext uri="{FF2B5EF4-FFF2-40B4-BE49-F238E27FC236}">
                <a16:creationId xmlns:a16="http://schemas.microsoft.com/office/drawing/2014/main" xmlns="" id="{AB3EB11E-033C-7D49-8AD2-5C1A06EF9BE0}"/>
              </a:ext>
            </a:extLst>
          </p:cNvPr>
          <p:cNvSpPr>
            <a:spLocks noGrp="1"/>
          </p:cNvSpPr>
          <p:nvPr>
            <p:ph type="body" sz="half" idx="2"/>
          </p:nvPr>
        </p:nvSpPr>
        <p:spPr/>
        <p:txBody>
          <a:bodyPr>
            <a:normAutofit fontScale="85000" lnSpcReduction="20000"/>
          </a:bodyPr>
          <a:lstStyle/>
          <a:p>
            <a:r>
              <a:rPr lang="en-US" dirty="0"/>
              <a:t>These images show surface temperatures of playground equipment in metropolitan Phoenix, Arizona. Children are particularly susceptible to high heat</a:t>
            </a:r>
            <a:r>
              <a:rPr lang="en-US" baseline="30000" dirty="0">
                <a:hlinkClick r:id="rId4"/>
              </a:rPr>
              <a:t>12</a:t>
            </a:r>
            <a:r>
              <a:rPr lang="en-US" baseline="30000" dirty="0"/>
              <a:t> </a:t>
            </a:r>
            <a:r>
              <a:rPr lang="en-US" dirty="0"/>
              <a:t>and can be exposed through daily activities. (A) A slide and dark rubber surface in the sun (orange/red colors) are shown reaching temperatures of 71°C (160°F) and 82°C (180°F), respectively. The blue/green colors are under a shade sail. (B) Playground steps made of black powder-coated metal are shown reaching a temperature of 58°C (136°F) in the direct sunlight. Images use infrared thermography and were taken mid-day on September 15, 2014. </a:t>
            </a:r>
            <a:r>
              <a:rPr lang="en-US" i="1" dirty="0"/>
              <a:t>Credit: </a:t>
            </a:r>
            <a:r>
              <a:rPr lang="en-US" i="1" dirty="0" err="1"/>
              <a:t>Vanos</a:t>
            </a:r>
            <a:r>
              <a:rPr lang="en-US" i="1" dirty="0"/>
              <a:t> et al. 2016.</a:t>
            </a:r>
            <a:r>
              <a:rPr lang="en-US" i="1" baseline="30000" dirty="0">
                <a:hlinkClick r:id="rId5"/>
              </a:rPr>
              <a:t>49</a:t>
            </a:r>
            <a:endParaRPr lang="en-US" i="1" baseline="30000" dirty="0"/>
          </a:p>
          <a:p>
            <a:endParaRPr lang="en-US" dirty="0"/>
          </a:p>
        </p:txBody>
      </p:sp>
      <p:sp>
        <p:nvSpPr>
          <p:cNvPr id="5" name="Text Placeholder 4">
            <a:extLst>
              <a:ext uri="{FF2B5EF4-FFF2-40B4-BE49-F238E27FC236}">
                <a16:creationId xmlns:a16="http://schemas.microsoft.com/office/drawing/2014/main" xmlns="" id="{307E1947-F500-D64A-9FAD-C8523F074159}"/>
              </a:ext>
            </a:extLst>
          </p:cNvPr>
          <p:cNvSpPr>
            <a:spLocks noGrp="1"/>
          </p:cNvSpPr>
          <p:nvPr>
            <p:ph type="body" sz="quarter" idx="12"/>
          </p:nvPr>
        </p:nvSpPr>
        <p:spPr/>
        <p:txBody>
          <a:bodyPr/>
          <a:lstStyle/>
          <a:p>
            <a:r>
              <a:rPr lang="en-US" dirty="0"/>
              <a:t>Ch. 11 | Built Environment, Urban Systems, and Cities</a:t>
            </a:r>
          </a:p>
        </p:txBody>
      </p:sp>
    </p:spTree>
    <p:extLst>
      <p:ext uri="{BB962C8B-B14F-4D97-AF65-F5344CB8AC3E}">
        <p14:creationId xmlns:p14="http://schemas.microsoft.com/office/powerpoint/2010/main" val="37597410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9C8E70C-1032-8747-A046-548402C5172B}" vid="{6A8C401A-7EE4-7A48-906C-36A885B8D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TotalTime>
  <Words>1416</Words>
  <Application>Microsoft Office PowerPoint</Application>
  <PresentationFormat>On-screen Show (4:3)</PresentationFormat>
  <Paragraphs>79</Paragraphs>
  <Slides>16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Fig. 11.1: Current and Projected U.S. Population</vt:lpstr>
      <vt:lpstr>Fig. 11.2: Projected Change in the Number of Very Hot Days</vt:lpstr>
      <vt:lpstr>Fig. 11.3: Projected Change in the Number of Days with Heavy Precipitation</vt:lpstr>
      <vt:lpstr>Fig. 11.4: Threats from Extreme Heat</vt:lpstr>
      <vt:lpstr>Fig. 11.5: Flash Flooding Impacts Urban Infrastructure and Well-Being</vt:lpstr>
      <vt:lpstr>Fig. 11.6: Cascading Consequences of Heavy Rainfall for Urban Systems</vt:lpstr>
      <vt:lpstr>Fig. 11.7: Urban Adaptation Strategies and Stakeholders</vt:lpstr>
      <vt:lpstr>Fig. 11.8: Greenway in Dubuque, Iowa</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Reeves, Katie</cp:lastModifiedBy>
  <cp:revision>75</cp:revision>
  <dcterms:created xsi:type="dcterms:W3CDTF">2018-11-13T19:46:59Z</dcterms:created>
  <dcterms:modified xsi:type="dcterms:W3CDTF">2018-11-20T02:25:29Z</dcterms:modified>
</cp:coreProperties>
</file>