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2" autoAdjust="0"/>
    <p:restoredTop sz="83264"/>
  </p:normalViewPr>
  <p:slideViewPr>
    <p:cSldViewPr snapToGrid="0" snapToObjects="1" showGuides="1">
      <p:cViewPr varScale="1">
        <p:scale>
          <a:sx n="135" d="100"/>
          <a:sy n="135" d="100"/>
        </p:scale>
        <p:origin x="1248"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12/7/18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acificrisa.org/projects/pir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acificrisa.org/projects/pirc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tp://ftp.ncdc.noaa.gov/pub/data/coastal/ENSO_Rainfall_Atla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1002/joc.486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1371/journal.pone.014038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limateadaptation.hawaii.gov/wp-content/uploads/2017/12/SLR-Report_Dec2017.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os.soest.hawaii.edu/pacific-rcc/Marshalls%20Agroforestry/si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a:t>
            </a:fld>
            <a:endParaRPr lang="en-US"/>
          </a:p>
        </p:txBody>
      </p:sp>
    </p:spTree>
    <p:extLst>
      <p:ext uri="{BB962C8B-B14F-4D97-AF65-F5344CB8AC3E}">
        <p14:creationId xmlns:p14="http://schemas.microsoft.com/office/powerpoint/2010/main" val="96030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31</a:t>
            </a:fld>
            <a:endParaRPr lang="en-US"/>
          </a:p>
        </p:txBody>
      </p:sp>
    </p:spTree>
    <p:extLst>
      <p:ext uri="{BB962C8B-B14F-4D97-AF65-F5344CB8AC3E}">
        <p14:creationId xmlns:p14="http://schemas.microsoft.com/office/powerpoint/2010/main" val="113814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a:t>
            </a:r>
            <a:r>
              <a:rPr lang="en-US" sz="1200" kern="1200" dirty="0">
                <a:solidFill>
                  <a:schemeClr val="tx1"/>
                </a:solidFill>
                <a:effectLst/>
                <a:latin typeface="+mn-lt"/>
                <a:ea typeface="+mn-ea"/>
                <a:cs typeface="+mn-cs"/>
              </a:rPr>
              <a:t>Keener, V., J.J. </a:t>
            </a:r>
            <a:r>
              <a:rPr lang="en-US" sz="1200" kern="1200" dirty="0" err="1">
                <a:solidFill>
                  <a:schemeClr val="tx1"/>
                </a:solidFill>
                <a:effectLst/>
                <a:latin typeface="+mn-lt"/>
                <a:ea typeface="+mn-ea"/>
                <a:cs typeface="+mn-cs"/>
              </a:rPr>
              <a:t>Marra</a:t>
            </a:r>
            <a:r>
              <a:rPr lang="en-US" sz="1200" kern="1200" dirty="0">
                <a:solidFill>
                  <a:schemeClr val="tx1"/>
                </a:solidFill>
                <a:effectLst/>
                <a:latin typeface="+mn-lt"/>
                <a:ea typeface="+mn-ea"/>
                <a:cs typeface="+mn-cs"/>
              </a:rPr>
              <a:t>, M.L. Finucane, D. Spooner, and M.H. Smith, Eds., 2012: </a:t>
            </a:r>
            <a:r>
              <a:rPr lang="en-US" sz="1200" i="1" kern="1200" dirty="0">
                <a:solidFill>
                  <a:schemeClr val="tx1"/>
                </a:solidFill>
                <a:effectLst/>
                <a:latin typeface="+mn-lt"/>
                <a:ea typeface="+mn-ea"/>
                <a:cs typeface="+mn-cs"/>
              </a:rPr>
              <a:t>Climate Change and Pacific Islands: Indicators and Impacts. Report for the 2012 Pacific Islands Regional Climate Assessment (PIRCA)</a:t>
            </a:r>
            <a:r>
              <a:rPr lang="en-US" sz="1200" kern="1200" dirty="0">
                <a:solidFill>
                  <a:schemeClr val="tx1"/>
                </a:solidFill>
                <a:effectLst/>
                <a:latin typeface="+mn-lt"/>
                <a:ea typeface="+mn-ea"/>
                <a:cs typeface="+mn-cs"/>
              </a:rPr>
              <a:t>. Island Press, Washington, DC, 170 pp. </a:t>
            </a:r>
            <a:r>
              <a:rPr lang="en-US" sz="1200" u="sng" kern="1200" dirty="0">
                <a:solidFill>
                  <a:schemeClr val="tx1"/>
                </a:solidFill>
                <a:effectLst/>
                <a:latin typeface="+mn-lt"/>
                <a:ea typeface="+mn-ea"/>
                <a:cs typeface="+mn-cs"/>
                <a:hlinkClick r:id="rId3"/>
              </a:rPr>
              <a:t>http://www.pacificrisa.org/projects/pirca/</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45896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a:t>
            </a:r>
            <a:r>
              <a:rPr lang="en-US" sz="1200" kern="1200" dirty="0">
                <a:solidFill>
                  <a:schemeClr val="tx1"/>
                </a:solidFill>
                <a:effectLst/>
                <a:latin typeface="+mn-lt"/>
                <a:ea typeface="+mn-ea"/>
                <a:cs typeface="+mn-cs"/>
              </a:rPr>
              <a:t>Keener, V., J.J. </a:t>
            </a:r>
            <a:r>
              <a:rPr lang="en-US" sz="1200" kern="1200" dirty="0" err="1">
                <a:solidFill>
                  <a:schemeClr val="tx1"/>
                </a:solidFill>
                <a:effectLst/>
                <a:latin typeface="+mn-lt"/>
                <a:ea typeface="+mn-ea"/>
                <a:cs typeface="+mn-cs"/>
              </a:rPr>
              <a:t>Marra</a:t>
            </a:r>
            <a:r>
              <a:rPr lang="en-US" sz="1200" kern="1200" dirty="0">
                <a:solidFill>
                  <a:schemeClr val="tx1"/>
                </a:solidFill>
                <a:effectLst/>
                <a:latin typeface="+mn-lt"/>
                <a:ea typeface="+mn-ea"/>
                <a:cs typeface="+mn-cs"/>
              </a:rPr>
              <a:t>, M.L. Finucane, D. Spooner, and M.H. Smith, Eds., 2012: </a:t>
            </a:r>
            <a:r>
              <a:rPr lang="en-US" sz="1200" i="1" kern="1200" dirty="0">
                <a:solidFill>
                  <a:schemeClr val="tx1"/>
                </a:solidFill>
                <a:effectLst/>
                <a:latin typeface="+mn-lt"/>
                <a:ea typeface="+mn-ea"/>
                <a:cs typeface="+mn-cs"/>
              </a:rPr>
              <a:t>Climate Change and Pacific Islands: Indicators and Impacts. Report for the 2012 Pacific Islands Regional Climate Assessment (PIRCA)</a:t>
            </a:r>
            <a:r>
              <a:rPr lang="en-US" sz="1200" kern="1200" dirty="0">
                <a:solidFill>
                  <a:schemeClr val="tx1"/>
                </a:solidFill>
                <a:effectLst/>
                <a:latin typeface="+mn-lt"/>
                <a:ea typeface="+mn-ea"/>
                <a:cs typeface="+mn-cs"/>
              </a:rPr>
              <a:t>. Island Press, Washington, DC, 170 pp. </a:t>
            </a:r>
            <a:r>
              <a:rPr lang="en-US" sz="1200" u="sng" kern="1200" dirty="0">
                <a:solidFill>
                  <a:schemeClr val="tx1"/>
                </a:solidFill>
                <a:effectLst/>
                <a:latin typeface="+mn-lt"/>
                <a:ea typeface="+mn-ea"/>
                <a:cs typeface="+mn-cs"/>
                <a:hlinkClick r:id="rId3"/>
              </a:rPr>
              <a:t>http://www.pacificrisa.org/projects/pirca/</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16582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a:t>
            </a:r>
            <a:r>
              <a:rPr lang="en-US" sz="1200" kern="1200" dirty="0">
                <a:solidFill>
                  <a:schemeClr val="tx1"/>
                </a:solidFill>
                <a:effectLst/>
                <a:latin typeface="+mn-lt"/>
                <a:ea typeface="+mn-ea"/>
                <a:cs typeface="+mn-cs"/>
              </a:rPr>
              <a:t>Sutton, J., N. </a:t>
            </a:r>
            <a:r>
              <a:rPr lang="en-US" sz="1200" kern="1200" dirty="0" err="1">
                <a:solidFill>
                  <a:schemeClr val="tx1"/>
                </a:solidFill>
                <a:effectLst/>
                <a:latin typeface="+mn-lt"/>
                <a:ea typeface="+mn-ea"/>
                <a:cs typeface="+mn-cs"/>
              </a:rPr>
              <a:t>Luchetti</a:t>
            </a:r>
            <a:r>
              <a:rPr lang="en-US" sz="1200" kern="1200" dirty="0">
                <a:solidFill>
                  <a:schemeClr val="tx1"/>
                </a:solidFill>
                <a:effectLst/>
                <a:latin typeface="+mn-lt"/>
                <a:ea typeface="+mn-ea"/>
                <a:cs typeface="+mn-cs"/>
              </a:rPr>
              <a:t>, E. Wright, M.C. Kruk, and J.J. </a:t>
            </a:r>
            <a:r>
              <a:rPr lang="en-US" sz="1200" kern="1200" dirty="0" err="1">
                <a:solidFill>
                  <a:schemeClr val="tx1"/>
                </a:solidFill>
                <a:effectLst/>
                <a:latin typeface="+mn-lt"/>
                <a:ea typeface="+mn-ea"/>
                <a:cs typeface="+mn-cs"/>
              </a:rPr>
              <a:t>Marra</a:t>
            </a:r>
            <a:r>
              <a:rPr lang="en-US" sz="1200" kern="1200" dirty="0">
                <a:solidFill>
                  <a:schemeClr val="tx1"/>
                </a:solidFill>
                <a:effectLst/>
                <a:latin typeface="+mn-lt"/>
                <a:ea typeface="+mn-ea"/>
                <a:cs typeface="+mn-cs"/>
              </a:rPr>
              <a:t>, 2015: An El Niño Southern Oscillation (ENSO) Based Precipitation Climatology For the United States Affiliated Pacific Islands (USAPI) Using the PERSIANN Climate Data Record (CDR). NOAA National Centers for Environmental Information, Asheville, NC, 478 pp. </a:t>
            </a:r>
            <a:r>
              <a:rPr lang="en-US" sz="1200" u="sng" kern="1200" dirty="0">
                <a:solidFill>
                  <a:schemeClr val="tx1"/>
                </a:solidFill>
                <a:effectLst/>
                <a:latin typeface="+mn-lt"/>
                <a:ea typeface="+mn-ea"/>
                <a:cs typeface="+mn-cs"/>
                <a:hlinkClick r:id="rId3"/>
              </a:rPr>
              <a:t>ftp://ftp.ncdc.noaa.gov/pub/data/coastal/ENSO_Rainfall_Atlas.pdf</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249221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a:t>
            </a:r>
            <a:r>
              <a:rPr lang="en-US" sz="1200" kern="1200" dirty="0">
                <a:solidFill>
                  <a:schemeClr val="tx1"/>
                </a:solidFill>
                <a:effectLst/>
                <a:latin typeface="+mn-lt"/>
                <a:ea typeface="+mn-ea"/>
                <a:cs typeface="+mn-cs"/>
              </a:rPr>
              <a:t>Frazier, A.G. and T.W. </a:t>
            </a:r>
            <a:r>
              <a:rPr lang="en-US" sz="1200" kern="1200" dirty="0" err="1">
                <a:solidFill>
                  <a:schemeClr val="tx1"/>
                </a:solidFill>
                <a:effectLst/>
                <a:latin typeface="+mn-lt"/>
                <a:ea typeface="+mn-ea"/>
                <a:cs typeface="+mn-cs"/>
              </a:rPr>
              <a:t>Giambelluca</a:t>
            </a:r>
            <a:r>
              <a:rPr lang="en-US" sz="1200" kern="1200" dirty="0">
                <a:solidFill>
                  <a:schemeClr val="tx1"/>
                </a:solidFill>
                <a:effectLst/>
                <a:latin typeface="+mn-lt"/>
                <a:ea typeface="+mn-ea"/>
                <a:cs typeface="+mn-cs"/>
              </a:rPr>
              <a:t>, 2017: Spatial trend analysis of Hawaiian rainfall from 1920 to 2012. </a:t>
            </a:r>
            <a:r>
              <a:rPr lang="en-US" sz="1200" i="1" kern="1200" dirty="0">
                <a:solidFill>
                  <a:schemeClr val="tx1"/>
                </a:solidFill>
                <a:effectLst/>
                <a:latin typeface="+mn-lt"/>
                <a:ea typeface="+mn-ea"/>
                <a:cs typeface="+mn-cs"/>
              </a:rPr>
              <a:t>International Journal of Climatology,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 (5), 2522-2531. </a:t>
            </a:r>
            <a:r>
              <a:rPr lang="en-US" sz="1200" u="sng" kern="1200" dirty="0">
                <a:solidFill>
                  <a:schemeClr val="tx1"/>
                </a:solidFill>
                <a:effectLst/>
                <a:latin typeface="+mn-lt"/>
                <a:ea typeface="+mn-ea"/>
                <a:cs typeface="+mn-cs"/>
                <a:hlinkClick r:id="rId3"/>
              </a:rPr>
              <a:t>http://dx.doi.org/10.1002/joc.4862</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198257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 </a:t>
            </a:r>
            <a:r>
              <a:rPr lang="en-US" sz="1200" kern="1200" dirty="0" err="1">
                <a:solidFill>
                  <a:schemeClr val="tx1"/>
                </a:solidFill>
                <a:effectLst/>
                <a:latin typeface="+mn-lt"/>
                <a:ea typeface="+mn-ea"/>
                <a:cs typeface="+mn-cs"/>
              </a:rPr>
              <a:t>Fortini</a:t>
            </a:r>
            <a:r>
              <a:rPr lang="en-US" sz="1200" kern="1200" dirty="0">
                <a:solidFill>
                  <a:schemeClr val="tx1"/>
                </a:solidFill>
                <a:effectLst/>
                <a:latin typeface="+mn-lt"/>
                <a:ea typeface="+mn-ea"/>
                <a:cs typeface="+mn-cs"/>
              </a:rPr>
              <a:t>, L.B., A.E. </a:t>
            </a:r>
            <a:r>
              <a:rPr lang="en-US" sz="1200" kern="1200" dirty="0" err="1">
                <a:solidFill>
                  <a:schemeClr val="tx1"/>
                </a:solidFill>
                <a:effectLst/>
                <a:latin typeface="+mn-lt"/>
                <a:ea typeface="+mn-ea"/>
                <a:cs typeface="+mn-cs"/>
              </a:rPr>
              <a:t>Vorsino</a:t>
            </a:r>
            <a:r>
              <a:rPr lang="en-US" sz="1200" kern="1200" dirty="0">
                <a:solidFill>
                  <a:schemeClr val="tx1"/>
                </a:solidFill>
                <a:effectLst/>
                <a:latin typeface="+mn-lt"/>
                <a:ea typeface="+mn-ea"/>
                <a:cs typeface="+mn-cs"/>
              </a:rPr>
              <a:t>, F.A. Amidon, E.H. Paxton, and J.D. Jacobi, 2015: Large-scale range collapse of Hawaiian forest birds under climate change and the need 21st century conservation options. </a:t>
            </a:r>
            <a:r>
              <a:rPr lang="en-US" sz="1200" i="1" kern="1200" dirty="0">
                <a:solidFill>
                  <a:schemeClr val="tx1"/>
                </a:solidFill>
                <a:effectLst/>
                <a:latin typeface="+mn-lt"/>
                <a:ea typeface="+mn-ea"/>
                <a:cs typeface="+mn-cs"/>
              </a:rPr>
              <a:t>PLOS 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e0144311. </a:t>
            </a:r>
            <a:r>
              <a:rPr lang="en-US" sz="1200" u="sng" kern="1200" dirty="0">
                <a:solidFill>
                  <a:schemeClr val="tx1"/>
                </a:solidFill>
                <a:effectLst/>
                <a:latin typeface="+mn-lt"/>
                <a:ea typeface="+mn-ea"/>
                <a:cs typeface="+mn-cs"/>
                <a:hlinkClick r:id="rId3"/>
              </a:rPr>
              <a:t>http://dx.doi.org/10.1371/journal.pone.0140389</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132155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 </a:t>
            </a:r>
            <a:r>
              <a:rPr lang="en-US" sz="1200" kern="1200" dirty="0">
                <a:solidFill>
                  <a:schemeClr val="tx1"/>
                </a:solidFill>
                <a:effectLst/>
                <a:latin typeface="+mn-lt"/>
                <a:ea typeface="+mn-ea"/>
                <a:cs typeface="+mn-cs"/>
              </a:rPr>
              <a:t>Hawai‘i Climate </a:t>
            </a:r>
            <a:r>
              <a:rPr lang="en-US" sz="1200" kern="1200" dirty="0" err="1">
                <a:solidFill>
                  <a:schemeClr val="tx1"/>
                </a:solidFill>
                <a:effectLst/>
                <a:latin typeface="+mn-lt"/>
                <a:ea typeface="+mn-ea"/>
                <a:cs typeface="+mn-cs"/>
              </a:rPr>
              <a:t>Commision</a:t>
            </a:r>
            <a:r>
              <a:rPr lang="en-US" sz="1200" kern="1200" dirty="0">
                <a:solidFill>
                  <a:schemeClr val="tx1"/>
                </a:solidFill>
                <a:effectLst/>
                <a:latin typeface="+mn-lt"/>
                <a:ea typeface="+mn-ea"/>
                <a:cs typeface="+mn-cs"/>
              </a:rPr>
              <a:t>, 2017: </a:t>
            </a:r>
            <a:r>
              <a:rPr lang="en-US" sz="1200" kern="1200" dirty="0" err="1">
                <a:solidFill>
                  <a:schemeClr val="tx1"/>
                </a:solidFill>
                <a:effectLst/>
                <a:latin typeface="+mn-lt"/>
                <a:ea typeface="+mn-ea"/>
                <a:cs typeface="+mn-cs"/>
              </a:rPr>
              <a:t>Hawaiʻi</a:t>
            </a:r>
            <a:r>
              <a:rPr lang="en-US" sz="1200" kern="1200" dirty="0">
                <a:solidFill>
                  <a:schemeClr val="tx1"/>
                </a:solidFill>
                <a:effectLst/>
                <a:latin typeface="+mn-lt"/>
                <a:ea typeface="+mn-ea"/>
                <a:cs typeface="+mn-cs"/>
              </a:rPr>
              <a:t> Sea Level Rise Vulnerability and Adaptation Report. Hawai‘i Climate Change Mitigation and Adaptation Commission, Honolulu, HI, 264 pp. </a:t>
            </a:r>
            <a:r>
              <a:rPr lang="en-US" sz="1200" u="sng" kern="1200" dirty="0">
                <a:solidFill>
                  <a:schemeClr val="tx1"/>
                </a:solidFill>
                <a:effectLst/>
                <a:latin typeface="+mn-lt"/>
                <a:ea typeface="+mn-ea"/>
                <a:cs typeface="+mn-cs"/>
                <a:hlinkClick r:id="rId3"/>
              </a:rPr>
              <a:t>https://climateadaptation.hawaii.gov/wp-content/uploads/2017/12/SLR-Report_Dec2017.pdf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227558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188: </a:t>
            </a:r>
            <a:r>
              <a:rPr lang="en-US" sz="1200" kern="1200" dirty="0">
                <a:solidFill>
                  <a:schemeClr val="tx1"/>
                </a:solidFill>
                <a:effectLst/>
                <a:latin typeface="+mn-lt"/>
                <a:ea typeface="+mn-ea"/>
                <a:cs typeface="+mn-cs"/>
              </a:rPr>
              <a:t>Friday, K., V. Garcia, Jr., M. Haws, H. Manner, J. </a:t>
            </a:r>
            <a:r>
              <a:rPr lang="en-US" sz="1200" kern="1200" dirty="0" err="1">
                <a:solidFill>
                  <a:schemeClr val="tx1"/>
                </a:solidFill>
                <a:effectLst/>
                <a:latin typeface="+mn-lt"/>
                <a:ea typeface="+mn-ea"/>
                <a:cs typeface="+mn-cs"/>
              </a:rPr>
              <a:t>Marra</a:t>
            </a:r>
            <a:r>
              <a:rPr lang="en-US" sz="1200" kern="1200" dirty="0">
                <a:solidFill>
                  <a:schemeClr val="tx1"/>
                </a:solidFill>
                <a:effectLst/>
                <a:latin typeface="+mn-lt"/>
                <a:ea typeface="+mn-ea"/>
                <a:cs typeface="+mn-cs"/>
              </a:rPr>
              <a:t>, J.T. </a:t>
            </a:r>
            <a:r>
              <a:rPr lang="en-US" sz="1200" kern="1200" dirty="0" err="1">
                <a:solidFill>
                  <a:schemeClr val="tx1"/>
                </a:solidFill>
                <a:effectLst/>
                <a:latin typeface="+mn-lt"/>
                <a:ea typeface="+mn-ea"/>
                <a:cs typeface="+mn-cs"/>
              </a:rPr>
              <a:t>Potemra</a:t>
            </a:r>
            <a:r>
              <a:rPr lang="en-US" sz="1200" kern="1200" dirty="0">
                <a:solidFill>
                  <a:schemeClr val="tx1"/>
                </a:solidFill>
                <a:effectLst/>
                <a:latin typeface="+mn-lt"/>
                <a:ea typeface="+mn-ea"/>
                <a:cs typeface="+mn-cs"/>
              </a:rPr>
              <a:t>, and L. Rufus, 2017: Agroforestry in the Climate of the Marshall Islands, last modified 2017. </a:t>
            </a:r>
            <a:r>
              <a:rPr lang="en-US" sz="1200" u="sng" kern="1200" dirty="0">
                <a:solidFill>
                  <a:schemeClr val="tx1"/>
                </a:solidFill>
                <a:effectLst/>
                <a:latin typeface="+mn-lt"/>
                <a:ea typeface="+mn-ea"/>
                <a:cs typeface="+mn-cs"/>
                <a:hlinkClick r:id="rId3"/>
              </a:rPr>
              <a:t>http://oos.soest.hawaii.edu/pacific-rcc/Marshalls%20Agroforestry/site/</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156210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27</a:t>
            </a:fld>
            <a:endParaRPr lang="en-US"/>
          </a:p>
        </p:txBody>
      </p:sp>
    </p:spTree>
    <p:extLst>
      <p:ext uri="{BB962C8B-B14F-4D97-AF65-F5344CB8AC3E}">
        <p14:creationId xmlns:p14="http://schemas.microsoft.com/office/powerpoint/2010/main" val="1455152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7837" y="612043"/>
            <a:ext cx="2124220" cy="1373279"/>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7837" y="612043"/>
            <a:ext cx="2124220" cy="1373279"/>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7837" y="612043"/>
            <a:ext cx="2124220" cy="1373279"/>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ftp://ftp.ncdc.noaa.gov/pub/data/coastal/ENSO_Rainfall_Atlas.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dx.doi.org/10.1002/joc.486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dx.doi.org/10.1371/journal.pone.014038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climateadaptation.hawaii.gov/wp-content/uploads/2017/12/SLR-Report_Dec2017.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oos.soest.hawaii.edu/pacific-rcc/Marshalls%20Agroforestry/sit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doi.org/10.7930/NCA4.2018.CH2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pacificrisa.org/projects/pir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pacificrisa.org/projects/pir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27 | Hawai‘i and U.S.-Affiliated Pacific Islands</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849D045-C66E-C34E-B414-7C10A95BDC88}"/>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436498" y="457200"/>
            <a:ext cx="3531729" cy="5403850"/>
          </a:xfrm>
        </p:spPr>
      </p:pic>
      <p:sp>
        <p:nvSpPr>
          <p:cNvPr id="3" name="Title 2">
            <a:extLst>
              <a:ext uri="{FF2B5EF4-FFF2-40B4-BE49-F238E27FC236}">
                <a16:creationId xmlns:a16="http://schemas.microsoft.com/office/drawing/2014/main" id="{826685E7-D06B-BC49-BFB1-77AF1FE50268}"/>
              </a:ext>
            </a:extLst>
          </p:cNvPr>
          <p:cNvSpPr>
            <a:spLocks noGrp="1"/>
          </p:cNvSpPr>
          <p:nvPr>
            <p:ph type="title"/>
          </p:nvPr>
        </p:nvSpPr>
        <p:spPr/>
        <p:txBody>
          <a:bodyPr/>
          <a:lstStyle/>
          <a:p>
            <a:r>
              <a:rPr lang="en-US" dirty="0"/>
              <a:t>Fig. 27.3: Seasonal Effects of El Niño and La Niña in the Pacific Islands Region</a:t>
            </a:r>
          </a:p>
        </p:txBody>
      </p:sp>
      <p:sp>
        <p:nvSpPr>
          <p:cNvPr id="4" name="Text Placeholder 3">
            <a:extLst>
              <a:ext uri="{FF2B5EF4-FFF2-40B4-BE49-F238E27FC236}">
                <a16:creationId xmlns:a16="http://schemas.microsoft.com/office/drawing/2014/main" id="{4D1CEEB5-5791-3B48-8125-70F9DB93DEC1}"/>
              </a:ext>
            </a:extLst>
          </p:cNvPr>
          <p:cNvSpPr>
            <a:spLocks noGrp="1"/>
          </p:cNvSpPr>
          <p:nvPr>
            <p:ph type="body" sz="half" idx="2"/>
          </p:nvPr>
        </p:nvSpPr>
        <p:spPr/>
        <p:txBody>
          <a:bodyPr>
            <a:normAutofit fontScale="77500" lnSpcReduction="20000"/>
          </a:bodyPr>
          <a:lstStyle/>
          <a:p>
            <a:r>
              <a:rPr lang="en-US" sz="1500" dirty="0"/>
              <a:t>A prevalent cause of year-to-year changes in climate patterns in the U.S. Pacific Islands region is the El Niño–Southern Oscillation (ENSO) phenomenon. These maps show how (top) El Niño and (bottom) La Niña most commonly affect precipitation, sea level, and storm frequency in the Pacific Islands region in the year after an ENSO event. During certain months in the boreal (northern) winter, El Niño and La Niña commonly produce patterns that are different from those following an ENSO neutral year. After an El Niño, islands in the central Pacific (such as Hawai‘i) and islands in the western Pacific (such as the Republic of Palau and Guam) experience drier than normal conditions from January to March, while the western and southern Pacific see abnormally low sea levels. After a La Niña, the patterns are reversed and occur earlier (December through February).</a:t>
            </a:r>
            <a:r>
              <a:rPr lang="en-US" sz="1500" baseline="30000" dirty="0">
                <a:hlinkClick r:id="rId4"/>
              </a:rPr>
              <a:t>50</a:t>
            </a:r>
            <a:r>
              <a:rPr lang="en-US" sz="1500" dirty="0"/>
              <a:t> </a:t>
            </a:r>
            <a:r>
              <a:rPr lang="en-US" sz="1500" i="1" dirty="0"/>
              <a:t>Source: East-West Center.</a:t>
            </a:r>
          </a:p>
        </p:txBody>
      </p:sp>
      <p:sp>
        <p:nvSpPr>
          <p:cNvPr id="5" name="Text Placeholder 4">
            <a:extLst>
              <a:ext uri="{FF2B5EF4-FFF2-40B4-BE49-F238E27FC236}">
                <a16:creationId xmlns:a16="http://schemas.microsoft.com/office/drawing/2014/main" id="{98D16AEC-6CAA-5043-8EA1-A626C9137CFB}"/>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269953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8333DD8-ED18-9C42-85CD-32A36E08D49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574425"/>
            <a:ext cx="4629150" cy="3169400"/>
          </a:xfrm>
        </p:spPr>
      </p:pic>
      <p:sp>
        <p:nvSpPr>
          <p:cNvPr id="3" name="Title 2">
            <a:extLst>
              <a:ext uri="{FF2B5EF4-FFF2-40B4-BE49-F238E27FC236}">
                <a16:creationId xmlns:a16="http://schemas.microsoft.com/office/drawing/2014/main" id="{CCA32119-56ED-764D-ACC3-59D29DF539BC}"/>
              </a:ext>
            </a:extLst>
          </p:cNvPr>
          <p:cNvSpPr>
            <a:spLocks noGrp="1"/>
          </p:cNvSpPr>
          <p:nvPr>
            <p:ph type="title"/>
          </p:nvPr>
        </p:nvSpPr>
        <p:spPr/>
        <p:txBody>
          <a:bodyPr/>
          <a:lstStyle/>
          <a:p>
            <a:r>
              <a:rPr lang="en-US" dirty="0"/>
              <a:t>Fig. 27.4: Emergency Drought Action for Islands Residents</a:t>
            </a:r>
          </a:p>
        </p:txBody>
      </p:sp>
      <p:sp>
        <p:nvSpPr>
          <p:cNvPr id="4" name="Text Placeholder 3">
            <a:extLst>
              <a:ext uri="{FF2B5EF4-FFF2-40B4-BE49-F238E27FC236}">
                <a16:creationId xmlns:a16="http://schemas.microsoft.com/office/drawing/2014/main" id="{DF063D63-4650-9042-B44F-340A45990EA2}"/>
              </a:ext>
            </a:extLst>
          </p:cNvPr>
          <p:cNvSpPr>
            <a:spLocks noGrp="1"/>
          </p:cNvSpPr>
          <p:nvPr>
            <p:ph type="body" sz="half" idx="2"/>
          </p:nvPr>
        </p:nvSpPr>
        <p:spPr/>
        <p:txBody>
          <a:bodyPr/>
          <a:lstStyle/>
          <a:p>
            <a:r>
              <a:rPr lang="en-US" dirty="0"/>
              <a:t>U.S. Navy sailors unload reverse osmosis water supply systems in the Republic of the Marshall Islands in 2013 to provide relief from severe drought. The systems will produce potable water for more than 15,000 Ebeye Island residents. </a:t>
            </a:r>
            <a:r>
              <a:rPr lang="en-US" i="1" dirty="0"/>
              <a:t>Photo credit: Mass Communication Specialist 2nd Class Tim D. </a:t>
            </a:r>
            <a:r>
              <a:rPr lang="en-US" i="1" dirty="0" err="1"/>
              <a:t>Godbee</a:t>
            </a:r>
            <a:r>
              <a:rPr lang="en-US" i="1" dirty="0"/>
              <a:t>, U.S. Navy.</a:t>
            </a:r>
          </a:p>
        </p:txBody>
      </p:sp>
      <p:sp>
        <p:nvSpPr>
          <p:cNvPr id="5" name="Text Placeholder 4">
            <a:extLst>
              <a:ext uri="{FF2B5EF4-FFF2-40B4-BE49-F238E27FC236}">
                <a16:creationId xmlns:a16="http://schemas.microsoft.com/office/drawing/2014/main" id="{A4117C6D-ED31-F94A-A9DB-4C9225CF9461}"/>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190155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BD5D3D9-A7F6-A845-B66C-1075960899E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224088" y="726281"/>
            <a:ext cx="4699000" cy="2476500"/>
          </a:xfrm>
        </p:spPr>
      </p:pic>
      <p:sp>
        <p:nvSpPr>
          <p:cNvPr id="3" name="Title 2">
            <a:extLst>
              <a:ext uri="{FF2B5EF4-FFF2-40B4-BE49-F238E27FC236}">
                <a16:creationId xmlns:a16="http://schemas.microsoft.com/office/drawing/2014/main" id="{9058512A-86EE-EB4F-B6BD-BAA16842F350}"/>
              </a:ext>
            </a:extLst>
          </p:cNvPr>
          <p:cNvSpPr>
            <a:spLocks noGrp="1"/>
          </p:cNvSpPr>
          <p:nvPr>
            <p:ph type="title"/>
          </p:nvPr>
        </p:nvSpPr>
        <p:spPr/>
        <p:txBody>
          <a:bodyPr/>
          <a:lstStyle/>
          <a:p>
            <a:r>
              <a:rPr lang="en-US" dirty="0"/>
              <a:t>Fig. 27.5: Hawai’i Annual Average Temperature Changes</a:t>
            </a:r>
          </a:p>
        </p:txBody>
      </p:sp>
      <p:sp>
        <p:nvSpPr>
          <p:cNvPr id="4" name="Text Placeholder 3">
            <a:extLst>
              <a:ext uri="{FF2B5EF4-FFF2-40B4-BE49-F238E27FC236}">
                <a16:creationId xmlns:a16="http://schemas.microsoft.com/office/drawing/2014/main" id="{EE9D926A-A5C1-114E-88C1-487F379AF5F8}"/>
              </a:ext>
            </a:extLst>
          </p:cNvPr>
          <p:cNvSpPr>
            <a:spLocks noGrp="1"/>
          </p:cNvSpPr>
          <p:nvPr>
            <p:ph type="body" sz="half" idx="2"/>
          </p:nvPr>
        </p:nvSpPr>
        <p:spPr/>
        <p:txBody>
          <a:bodyPr>
            <a:normAutofit fontScale="77500" lnSpcReduction="20000"/>
          </a:bodyPr>
          <a:lstStyle/>
          <a:p>
            <a:r>
              <a:rPr lang="en-US" b="1" dirty="0"/>
              <a:t>I</a:t>
            </a:r>
            <a:r>
              <a:rPr lang="en-US" dirty="0"/>
              <a:t>n Hawai‘i, annual average temperatures over the past century show a statistically significant warming trend, although both warming and cooling periods occurred. Based on a representative network of weather stations throughout the islands, this figure shows the difference in annual average temperature as compared to the average during 1944­–1980 (this period was selected as the baseline because it has the greatest number of index stations available), with red bars showing years with above average temperatures and blue bars showing years with below average temperatures. As temperature continues to rise across the region and cloud cover decreases in some areas, evaporation is expected to increase, causing both reduced water supply and higher water demand. </a:t>
            </a:r>
            <a:r>
              <a:rPr lang="en-US" i="1" dirty="0"/>
              <a:t>Source: University of Hawai‘i at </a:t>
            </a:r>
            <a:r>
              <a:rPr lang="en-US" i="1" dirty="0" err="1"/>
              <a:t>Mānoa</a:t>
            </a:r>
            <a:r>
              <a:rPr lang="en-US" i="1" dirty="0"/>
              <a:t>, Department of Geography and Environment.</a:t>
            </a:r>
          </a:p>
        </p:txBody>
      </p:sp>
      <p:sp>
        <p:nvSpPr>
          <p:cNvPr id="5" name="Text Placeholder 4">
            <a:extLst>
              <a:ext uri="{FF2B5EF4-FFF2-40B4-BE49-F238E27FC236}">
                <a16:creationId xmlns:a16="http://schemas.microsoft.com/office/drawing/2014/main" id="{010A5827-8166-6341-A73F-6C3AA0588567}"/>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93244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44B59B6-C6EC-4C4B-9A15-B755D677A9F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462088" y="535781"/>
            <a:ext cx="6223000" cy="2857500"/>
          </a:xfrm>
        </p:spPr>
      </p:pic>
      <p:sp>
        <p:nvSpPr>
          <p:cNvPr id="3" name="Title 2">
            <a:extLst>
              <a:ext uri="{FF2B5EF4-FFF2-40B4-BE49-F238E27FC236}">
                <a16:creationId xmlns:a16="http://schemas.microsoft.com/office/drawing/2014/main" id="{E767B984-7A5F-AA4A-8D62-E4C7BE0B5038}"/>
              </a:ext>
            </a:extLst>
          </p:cNvPr>
          <p:cNvSpPr>
            <a:spLocks noGrp="1"/>
          </p:cNvSpPr>
          <p:nvPr>
            <p:ph type="title"/>
          </p:nvPr>
        </p:nvSpPr>
        <p:spPr/>
        <p:txBody>
          <a:bodyPr/>
          <a:lstStyle/>
          <a:p>
            <a:r>
              <a:rPr lang="en-US" dirty="0"/>
              <a:t>Fig. 27.6: Hawai’i Rainfall Trends</a:t>
            </a:r>
          </a:p>
        </p:txBody>
      </p:sp>
      <p:sp>
        <p:nvSpPr>
          <p:cNvPr id="4" name="Text Placeholder 3">
            <a:extLst>
              <a:ext uri="{FF2B5EF4-FFF2-40B4-BE49-F238E27FC236}">
                <a16:creationId xmlns:a16="http://schemas.microsoft.com/office/drawing/2014/main" id="{01776C59-A09C-3645-92F8-02D2C5AC4F7B}"/>
              </a:ext>
            </a:extLst>
          </p:cNvPr>
          <p:cNvSpPr>
            <a:spLocks noGrp="1"/>
          </p:cNvSpPr>
          <p:nvPr>
            <p:ph type="body" sz="half" idx="2"/>
          </p:nvPr>
        </p:nvSpPr>
        <p:spPr/>
        <p:txBody>
          <a:bodyPr>
            <a:normAutofit lnSpcReduction="10000"/>
          </a:bodyPr>
          <a:lstStyle/>
          <a:p>
            <a:r>
              <a:rPr lang="en-US" dirty="0"/>
              <a:t>The figure shows the changes in annual rainfall (percent per decade)</a:t>
            </a:r>
            <a:r>
              <a:rPr lang="en-US" b="1" dirty="0"/>
              <a:t> </a:t>
            </a:r>
            <a:r>
              <a:rPr lang="en-US" dirty="0"/>
              <a:t>from 1920 to 2012 for the State of Hawai‘i. Statistically significant trends are indicated with black hatching. Almost the entire state has seen rainfall decreases since 1920. The sharpest downward trends are found on the western part of Hawai‘i Island. On other islands, significant decreases have occurred in the wetter areas. </a:t>
            </a:r>
            <a:r>
              <a:rPr lang="en-US" i="1" dirty="0"/>
              <a:t>Source: adapted from Frazier &amp; </a:t>
            </a:r>
            <a:r>
              <a:rPr lang="en-US" i="1" dirty="0" err="1"/>
              <a:t>Giambelluca</a:t>
            </a:r>
            <a:r>
              <a:rPr lang="en-US" i="1" dirty="0"/>
              <a:t> 2017.</a:t>
            </a:r>
            <a:r>
              <a:rPr lang="en-US" i="1" baseline="30000" dirty="0">
                <a:hlinkClick r:id="rId4"/>
              </a:rPr>
              <a:t>60</a:t>
            </a:r>
            <a:r>
              <a:rPr lang="en-US" i="1" dirty="0"/>
              <a:t> ©Royal Meteorological Society.</a:t>
            </a:r>
          </a:p>
        </p:txBody>
      </p:sp>
      <p:sp>
        <p:nvSpPr>
          <p:cNvPr id="5" name="Text Placeholder 4">
            <a:extLst>
              <a:ext uri="{FF2B5EF4-FFF2-40B4-BE49-F238E27FC236}">
                <a16:creationId xmlns:a16="http://schemas.microsoft.com/office/drawing/2014/main" id="{FE08B2BB-298D-5D4C-BCB8-91D5585BF261}"/>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38148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35F7857-7B3D-E84F-B864-BE8098904A51}"/>
              </a:ext>
            </a:extLst>
          </p:cNvPr>
          <p:cNvPicPr>
            <a:picLocks noGrp="1" noChangeAspect="1"/>
          </p:cNvPicPr>
          <p:nvPr>
            <p:ph sz="quarter" idx="10"/>
          </p:nvPr>
        </p:nvPicPr>
        <p:blipFill>
          <a:blip r:embed="rId3"/>
          <a:stretch>
            <a:fillRect/>
          </a:stretch>
        </p:blipFill>
        <p:spPr>
          <a:xfrm>
            <a:off x="3804288" y="457200"/>
            <a:ext cx="4836865" cy="5411788"/>
          </a:xfrm>
        </p:spPr>
      </p:pic>
      <p:sp>
        <p:nvSpPr>
          <p:cNvPr id="3" name="Title 2">
            <a:extLst>
              <a:ext uri="{FF2B5EF4-FFF2-40B4-BE49-F238E27FC236}">
                <a16:creationId xmlns:a16="http://schemas.microsoft.com/office/drawing/2014/main" id="{0B7DE3EF-60B5-9144-8325-B3E9D8A474A2}"/>
              </a:ext>
            </a:extLst>
          </p:cNvPr>
          <p:cNvSpPr>
            <a:spLocks noGrp="1"/>
          </p:cNvSpPr>
          <p:nvPr>
            <p:ph type="title"/>
          </p:nvPr>
        </p:nvSpPr>
        <p:spPr/>
        <p:txBody>
          <a:bodyPr/>
          <a:lstStyle/>
          <a:p>
            <a:r>
              <a:rPr lang="en-US" dirty="0"/>
              <a:t>Fig. 27.7: Hawaiian Forest Bird Species</a:t>
            </a:r>
          </a:p>
        </p:txBody>
      </p:sp>
      <p:sp>
        <p:nvSpPr>
          <p:cNvPr id="4" name="Text Placeholder 3">
            <a:extLst>
              <a:ext uri="{FF2B5EF4-FFF2-40B4-BE49-F238E27FC236}">
                <a16:creationId xmlns:a16="http://schemas.microsoft.com/office/drawing/2014/main" id="{3FFB06E4-79D1-6245-9FD2-783A956FCA5E}"/>
              </a:ext>
            </a:extLst>
          </p:cNvPr>
          <p:cNvSpPr>
            <a:spLocks noGrp="1"/>
          </p:cNvSpPr>
          <p:nvPr>
            <p:ph type="body" sz="half" idx="2"/>
          </p:nvPr>
        </p:nvSpPr>
        <p:spPr/>
        <p:txBody>
          <a:bodyPr>
            <a:normAutofit fontScale="92500"/>
          </a:bodyPr>
          <a:lstStyle/>
          <a:p>
            <a:r>
              <a:rPr lang="en-US" dirty="0"/>
              <a:t>The figure shows the number of native Hawaiian forest bird species based on model results for (a) current and (b) future climate conditions. The future conditions are for the year 2100 using the middle-of-the-road scenario (SRES A1B). These projections include 10 species that represent the most rare and endangered native forest birds in </a:t>
            </a:r>
            <a:r>
              <a:rPr lang="en-US" dirty="0" err="1"/>
              <a:t>Hawaiʻi</a:t>
            </a:r>
            <a:r>
              <a:rPr lang="en-US" dirty="0"/>
              <a:t>. The number of these species and their available habitat are projected to be drastically reduced by 2100. </a:t>
            </a:r>
            <a:r>
              <a:rPr lang="en-US" i="1" dirty="0"/>
              <a:t>Sources: adapted from </a:t>
            </a:r>
            <a:r>
              <a:rPr lang="en-US" i="1" dirty="0" err="1"/>
              <a:t>Fortini</a:t>
            </a:r>
            <a:r>
              <a:rPr lang="en-US" i="1" dirty="0"/>
              <a:t> et al. 2015</a:t>
            </a:r>
            <a:r>
              <a:rPr lang="en-US" i="1" baseline="30000" dirty="0">
                <a:hlinkClick r:id="rId4"/>
              </a:rPr>
              <a:t>43</a:t>
            </a:r>
            <a:r>
              <a:rPr lang="en-US" i="1" dirty="0"/>
              <a:t> (</a:t>
            </a:r>
            <a:r>
              <a:rPr lang="en-US" i="1" u="sng" dirty="0">
                <a:hlinkClick r:id="rId5"/>
              </a:rPr>
              <a:t>CC BY 4.0</a:t>
            </a:r>
            <a:r>
              <a:rPr lang="en-US" i="1" dirty="0"/>
              <a:t>).</a:t>
            </a:r>
          </a:p>
        </p:txBody>
      </p:sp>
      <p:sp>
        <p:nvSpPr>
          <p:cNvPr id="5" name="Text Placeholder 4">
            <a:extLst>
              <a:ext uri="{FF2B5EF4-FFF2-40B4-BE49-F238E27FC236}">
                <a16:creationId xmlns:a16="http://schemas.microsoft.com/office/drawing/2014/main" id="{DC7B5A6F-CB58-7B46-96DE-B832479CE643}"/>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0176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E64EF38-A919-C541-9810-9D24DCBB9DB0}"/>
              </a:ext>
            </a:extLst>
          </p:cNvPr>
          <p:cNvPicPr>
            <a:picLocks noGrp="1" noChangeAspect="1"/>
          </p:cNvPicPr>
          <p:nvPr>
            <p:ph sz="quarter" idx="10"/>
          </p:nvPr>
        </p:nvPicPr>
        <p:blipFill>
          <a:blip r:embed="rId2"/>
          <a:stretch>
            <a:fillRect/>
          </a:stretch>
        </p:blipFill>
        <p:spPr>
          <a:xfrm>
            <a:off x="4233863" y="1438275"/>
            <a:ext cx="3937000" cy="3441700"/>
          </a:xfrm>
        </p:spPr>
      </p:pic>
      <p:sp>
        <p:nvSpPr>
          <p:cNvPr id="3" name="Title 2">
            <a:extLst>
              <a:ext uri="{FF2B5EF4-FFF2-40B4-BE49-F238E27FC236}">
                <a16:creationId xmlns:a16="http://schemas.microsoft.com/office/drawing/2014/main" id="{A9F02238-C62E-F542-B40E-421EA0D99222}"/>
              </a:ext>
            </a:extLst>
          </p:cNvPr>
          <p:cNvSpPr>
            <a:spLocks noGrp="1"/>
          </p:cNvSpPr>
          <p:nvPr>
            <p:ph type="title"/>
          </p:nvPr>
        </p:nvSpPr>
        <p:spPr/>
        <p:txBody>
          <a:bodyPr/>
          <a:lstStyle/>
          <a:p>
            <a:r>
              <a:rPr lang="en-US" dirty="0"/>
              <a:t>Fig. 27.8: Roadways Flood Periodically on </a:t>
            </a:r>
            <a:r>
              <a:rPr lang="en-US" dirty="0" err="1"/>
              <a:t>O’ahu</a:t>
            </a:r>
            <a:endParaRPr lang="en-US" dirty="0"/>
          </a:p>
        </p:txBody>
      </p:sp>
      <p:sp>
        <p:nvSpPr>
          <p:cNvPr id="4" name="Text Placeholder 3">
            <a:extLst>
              <a:ext uri="{FF2B5EF4-FFF2-40B4-BE49-F238E27FC236}">
                <a16:creationId xmlns:a16="http://schemas.microsoft.com/office/drawing/2014/main" id="{F9C0F1E7-41C3-AE43-BFC7-454809142F4C}"/>
              </a:ext>
            </a:extLst>
          </p:cNvPr>
          <p:cNvSpPr>
            <a:spLocks noGrp="1"/>
          </p:cNvSpPr>
          <p:nvPr>
            <p:ph type="body" sz="half" idx="2"/>
          </p:nvPr>
        </p:nvSpPr>
        <p:spPr/>
        <p:txBody>
          <a:bodyPr/>
          <a:lstStyle/>
          <a:p>
            <a:r>
              <a:rPr lang="en-US" dirty="0"/>
              <a:t>The photo shows North Shore, </a:t>
            </a:r>
            <a:r>
              <a:rPr lang="en-US" dirty="0" err="1"/>
              <a:t>Oʻahu</a:t>
            </a:r>
            <a:r>
              <a:rPr lang="en-US" dirty="0"/>
              <a:t>, in the winter of 2016. Episodic flooding in the Pacific Islands will increase as sea level rises. </a:t>
            </a:r>
            <a:r>
              <a:rPr lang="en-US" i="1" dirty="0"/>
              <a:t>Photo credit: Steven </a:t>
            </a:r>
            <a:r>
              <a:rPr lang="en-US" i="1" dirty="0" err="1"/>
              <a:t>Businger</a:t>
            </a:r>
            <a:r>
              <a:rPr lang="en-US" i="1" dirty="0"/>
              <a:t>.</a:t>
            </a:r>
          </a:p>
        </p:txBody>
      </p:sp>
      <p:sp>
        <p:nvSpPr>
          <p:cNvPr id="5" name="Text Placeholder 4">
            <a:extLst>
              <a:ext uri="{FF2B5EF4-FFF2-40B4-BE49-F238E27FC236}">
                <a16:creationId xmlns:a16="http://schemas.microsoft.com/office/drawing/2014/main" id="{BE39F3FA-013A-374F-9399-FDC2EEB20299}"/>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168668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55E520A-F86B-DC46-93DC-55D0F1490806}"/>
              </a:ext>
            </a:extLst>
          </p:cNvPr>
          <p:cNvPicPr>
            <a:picLocks noGrp="1" noChangeAspect="1"/>
          </p:cNvPicPr>
          <p:nvPr>
            <p:ph sz="quarter" idx="10"/>
          </p:nvPr>
        </p:nvPicPr>
        <p:blipFill>
          <a:blip r:embed="rId3"/>
          <a:stretch>
            <a:fillRect/>
          </a:stretch>
        </p:blipFill>
        <p:spPr>
          <a:xfrm>
            <a:off x="3887788" y="1655640"/>
            <a:ext cx="4629149" cy="3006969"/>
          </a:xfrm>
        </p:spPr>
      </p:pic>
      <p:sp>
        <p:nvSpPr>
          <p:cNvPr id="3" name="Title 2">
            <a:extLst>
              <a:ext uri="{FF2B5EF4-FFF2-40B4-BE49-F238E27FC236}">
                <a16:creationId xmlns:a16="http://schemas.microsoft.com/office/drawing/2014/main" id="{AACBE0F6-E9BE-8F46-9868-F8670E771720}"/>
              </a:ext>
            </a:extLst>
          </p:cNvPr>
          <p:cNvSpPr>
            <a:spLocks noGrp="1"/>
          </p:cNvSpPr>
          <p:nvPr>
            <p:ph type="title"/>
          </p:nvPr>
        </p:nvSpPr>
        <p:spPr/>
        <p:txBody>
          <a:bodyPr/>
          <a:lstStyle/>
          <a:p>
            <a:r>
              <a:rPr lang="en-US" dirty="0"/>
              <a:t>Fig. 27.9: Potential Economic Loss from Sea Level Rise, </a:t>
            </a:r>
            <a:r>
              <a:rPr lang="en-US" dirty="0" err="1"/>
              <a:t>O’ahu</a:t>
            </a:r>
            <a:r>
              <a:rPr lang="en-US" dirty="0"/>
              <a:t>, Hawai’i</a:t>
            </a:r>
          </a:p>
        </p:txBody>
      </p:sp>
      <p:sp>
        <p:nvSpPr>
          <p:cNvPr id="4" name="Text Placeholder 3">
            <a:extLst>
              <a:ext uri="{FF2B5EF4-FFF2-40B4-BE49-F238E27FC236}">
                <a16:creationId xmlns:a16="http://schemas.microsoft.com/office/drawing/2014/main" id="{409C87DF-68E5-1D4A-9DD4-67A857278847}"/>
              </a:ext>
            </a:extLst>
          </p:cNvPr>
          <p:cNvSpPr>
            <a:spLocks noGrp="1"/>
          </p:cNvSpPr>
          <p:nvPr>
            <p:ph type="body" sz="half" idx="2"/>
          </p:nvPr>
        </p:nvSpPr>
        <p:spPr/>
        <p:txBody>
          <a:bodyPr>
            <a:normAutofit fontScale="92500" lnSpcReduction="20000"/>
          </a:bodyPr>
          <a:lstStyle/>
          <a:p>
            <a:r>
              <a:rPr lang="en-US" dirty="0"/>
              <a:t>This map highlights potential economic losses (in 2015 dollars) in the exposure area associated with 3.2 feet of sea level rise on the island of </a:t>
            </a:r>
            <a:r>
              <a:rPr lang="en-US" dirty="0" err="1"/>
              <a:t>O‘ahu</a:t>
            </a:r>
            <a:r>
              <a:rPr lang="en-US" dirty="0"/>
              <a:t>, Hawai‘i. Potential economic losses are estimated from impacts to land and residential and commercial infrastructure. Highly impacted areas at risk of large economic losses include the U.S. Pacific Command and military infrastructure concentrated in Pearl Harbor (black circle) and the vulnerable tourist areas surrounding </a:t>
            </a:r>
            <a:r>
              <a:rPr lang="en-US" dirty="0" err="1"/>
              <a:t>Waikīkī</a:t>
            </a:r>
            <a:r>
              <a:rPr lang="en-US" dirty="0"/>
              <a:t> (dashed black circle).  </a:t>
            </a:r>
            <a:r>
              <a:rPr lang="en-US" i="1" dirty="0"/>
              <a:t>Source: adapted by Tetra Tech Inc. from the Hawai‘i Climate Change Mitigation and Adaptation Commission 2017.</a:t>
            </a:r>
            <a:r>
              <a:rPr lang="en-US" i="1" baseline="30000" dirty="0">
                <a:hlinkClick r:id="rId4"/>
              </a:rPr>
              <a:t>42</a:t>
            </a:r>
            <a:endParaRPr lang="en-US" i="1" dirty="0"/>
          </a:p>
        </p:txBody>
      </p:sp>
      <p:sp>
        <p:nvSpPr>
          <p:cNvPr id="5" name="Text Placeholder 4">
            <a:extLst>
              <a:ext uri="{FF2B5EF4-FFF2-40B4-BE49-F238E27FC236}">
                <a16:creationId xmlns:a16="http://schemas.microsoft.com/office/drawing/2014/main" id="{3807AE57-6B22-0146-8FD2-F6732C5703ED}"/>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75776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D95F3D4-028D-B249-B2E7-594823EB0A2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97313" y="765175"/>
            <a:ext cx="4610100" cy="4787900"/>
          </a:xfrm>
        </p:spPr>
      </p:pic>
      <p:sp>
        <p:nvSpPr>
          <p:cNvPr id="3" name="Title 2">
            <a:extLst>
              <a:ext uri="{FF2B5EF4-FFF2-40B4-BE49-F238E27FC236}">
                <a16:creationId xmlns:a16="http://schemas.microsoft.com/office/drawing/2014/main" id="{D47F63BC-CF85-A34C-94B8-5DD26FAAC05B}"/>
              </a:ext>
            </a:extLst>
          </p:cNvPr>
          <p:cNvSpPr>
            <a:spLocks noGrp="1"/>
          </p:cNvSpPr>
          <p:nvPr>
            <p:ph type="title"/>
          </p:nvPr>
        </p:nvSpPr>
        <p:spPr/>
        <p:txBody>
          <a:bodyPr/>
          <a:lstStyle/>
          <a:p>
            <a:r>
              <a:rPr lang="en-US" dirty="0"/>
              <a:t>Fig. 27.10: Projected Onset of Annual Severe Coral Reef Bleaching</a:t>
            </a:r>
          </a:p>
        </p:txBody>
      </p:sp>
      <p:sp>
        <p:nvSpPr>
          <p:cNvPr id="4" name="Text Placeholder 3">
            <a:extLst>
              <a:ext uri="{FF2B5EF4-FFF2-40B4-BE49-F238E27FC236}">
                <a16:creationId xmlns:a16="http://schemas.microsoft.com/office/drawing/2014/main" id="{C19E4079-75E7-574C-A38C-A410C77C0E7F}"/>
              </a:ext>
            </a:extLst>
          </p:cNvPr>
          <p:cNvSpPr>
            <a:spLocks noGrp="1"/>
          </p:cNvSpPr>
          <p:nvPr>
            <p:ph type="body" sz="half" idx="2"/>
          </p:nvPr>
        </p:nvSpPr>
        <p:spPr/>
        <p:txBody>
          <a:bodyPr/>
          <a:lstStyle/>
          <a:p>
            <a:r>
              <a:rPr lang="en-US" dirty="0"/>
              <a:t>The figure shows the years when severe coral reef bleaching is projected to occur annually for the islands and atolls in the region under a higher scenario (RCP8.5). Darker colors indicate earlier projected onset of coral bleaching. Under projected warming of approximately 0.5°F per decade, all nearshore coral reefs in Hawai‘i and the U.S.-Affiliated Pacific Islands will experience annual bleaching before 2050. </a:t>
            </a:r>
            <a:r>
              <a:rPr lang="en-US" i="1" dirty="0"/>
              <a:t>Source: NOAA.</a:t>
            </a:r>
          </a:p>
        </p:txBody>
      </p:sp>
      <p:sp>
        <p:nvSpPr>
          <p:cNvPr id="5" name="Text Placeholder 4">
            <a:extLst>
              <a:ext uri="{FF2B5EF4-FFF2-40B4-BE49-F238E27FC236}">
                <a16:creationId xmlns:a16="http://schemas.microsoft.com/office/drawing/2014/main" id="{526BD4E9-B550-084A-845E-60D3B811DBDE}"/>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9487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C700F9-50A8-B840-81F6-346EC8E8AB66}"/>
              </a:ext>
            </a:extLst>
          </p:cNvPr>
          <p:cNvPicPr>
            <a:picLocks noGrp="1" noChangeAspect="1"/>
          </p:cNvPicPr>
          <p:nvPr>
            <p:ph sz="quarter" idx="10"/>
          </p:nvPr>
        </p:nvPicPr>
        <p:blipFill>
          <a:blip r:embed="rId2"/>
          <a:stretch>
            <a:fillRect/>
          </a:stretch>
        </p:blipFill>
        <p:spPr>
          <a:xfrm>
            <a:off x="2156222" y="600547"/>
            <a:ext cx="4833938" cy="2731559"/>
          </a:xfrm>
        </p:spPr>
      </p:pic>
      <p:sp>
        <p:nvSpPr>
          <p:cNvPr id="3" name="Title 2">
            <a:extLst>
              <a:ext uri="{FF2B5EF4-FFF2-40B4-BE49-F238E27FC236}">
                <a16:creationId xmlns:a16="http://schemas.microsoft.com/office/drawing/2014/main" id="{DB00BFF8-8494-4C44-ADB4-0E17262DF15D}"/>
              </a:ext>
            </a:extLst>
          </p:cNvPr>
          <p:cNvSpPr>
            <a:spLocks noGrp="1"/>
          </p:cNvSpPr>
          <p:nvPr>
            <p:ph type="title"/>
          </p:nvPr>
        </p:nvSpPr>
        <p:spPr/>
        <p:txBody>
          <a:bodyPr/>
          <a:lstStyle/>
          <a:p>
            <a:r>
              <a:rPr lang="en-US" dirty="0"/>
              <a:t>Fig. 27.11: Salt Cultivation on </a:t>
            </a:r>
            <a:r>
              <a:rPr lang="en-US" dirty="0" err="1"/>
              <a:t>Kaua‘i</a:t>
            </a:r>
            <a:endParaRPr lang="en-US" dirty="0"/>
          </a:p>
        </p:txBody>
      </p:sp>
      <p:sp>
        <p:nvSpPr>
          <p:cNvPr id="4" name="Text Placeholder 3">
            <a:extLst>
              <a:ext uri="{FF2B5EF4-FFF2-40B4-BE49-F238E27FC236}">
                <a16:creationId xmlns:a16="http://schemas.microsoft.com/office/drawing/2014/main" id="{142545C0-9948-244A-9A38-F433626036AB}"/>
              </a:ext>
            </a:extLst>
          </p:cNvPr>
          <p:cNvSpPr>
            <a:spLocks noGrp="1"/>
          </p:cNvSpPr>
          <p:nvPr>
            <p:ph type="body" sz="half" idx="2"/>
          </p:nvPr>
        </p:nvSpPr>
        <p:spPr/>
        <p:txBody>
          <a:bodyPr/>
          <a:lstStyle/>
          <a:p>
            <a:r>
              <a:rPr lang="en-US" dirty="0"/>
              <a:t>Flooding on the island of </a:t>
            </a:r>
            <a:r>
              <a:rPr lang="en-US" dirty="0" err="1"/>
              <a:t>Kauaʻi</a:t>
            </a:r>
            <a:r>
              <a:rPr lang="en-US" dirty="0"/>
              <a:t>, </a:t>
            </a:r>
            <a:r>
              <a:rPr lang="en-US" dirty="0" err="1"/>
              <a:t>Hawaiʻi</a:t>
            </a:r>
            <a:r>
              <a:rPr lang="en-US" dirty="0"/>
              <a:t>, impacts the cultural practice of </a:t>
            </a:r>
            <a:r>
              <a:rPr lang="en-US" dirty="0" err="1"/>
              <a:t>paʻakai</a:t>
            </a:r>
            <a:r>
              <a:rPr lang="en-US" dirty="0"/>
              <a:t> (salt) cultivation. </a:t>
            </a:r>
            <a:r>
              <a:rPr lang="en-US" i="1" dirty="0"/>
              <a:t>Photo credit: Malia </a:t>
            </a:r>
            <a:r>
              <a:rPr lang="en-US" i="1" dirty="0" err="1"/>
              <a:t>Nobrega</a:t>
            </a:r>
            <a:r>
              <a:rPr lang="en-US" i="1" dirty="0"/>
              <a:t>-Olivera. </a:t>
            </a:r>
          </a:p>
        </p:txBody>
      </p:sp>
      <p:sp>
        <p:nvSpPr>
          <p:cNvPr id="5" name="Text Placeholder 4">
            <a:extLst>
              <a:ext uri="{FF2B5EF4-FFF2-40B4-BE49-F238E27FC236}">
                <a16:creationId xmlns:a16="http://schemas.microsoft.com/office/drawing/2014/main" id="{71AFB442-CEB6-3744-AD2D-75399DF2BBAE}"/>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1762691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43D80BD-B253-0F40-A183-9DC080B3605A}"/>
              </a:ext>
            </a:extLst>
          </p:cNvPr>
          <p:cNvPicPr>
            <a:picLocks noGrp="1" noChangeAspect="1"/>
          </p:cNvPicPr>
          <p:nvPr>
            <p:ph sz="quarter" idx="10"/>
          </p:nvPr>
        </p:nvPicPr>
        <p:blipFill>
          <a:blip r:embed="rId2"/>
          <a:stretch>
            <a:fillRect/>
          </a:stretch>
        </p:blipFill>
        <p:spPr>
          <a:xfrm>
            <a:off x="4054192" y="1422400"/>
            <a:ext cx="4453221" cy="2962275"/>
          </a:xfrm>
        </p:spPr>
      </p:pic>
      <p:sp>
        <p:nvSpPr>
          <p:cNvPr id="3" name="Title 2">
            <a:extLst>
              <a:ext uri="{FF2B5EF4-FFF2-40B4-BE49-F238E27FC236}">
                <a16:creationId xmlns:a16="http://schemas.microsoft.com/office/drawing/2014/main" id="{358B2E31-9018-3043-A886-779262E509C4}"/>
              </a:ext>
            </a:extLst>
          </p:cNvPr>
          <p:cNvSpPr>
            <a:spLocks noGrp="1"/>
          </p:cNvSpPr>
          <p:nvPr>
            <p:ph type="title"/>
          </p:nvPr>
        </p:nvSpPr>
        <p:spPr/>
        <p:txBody>
          <a:bodyPr/>
          <a:lstStyle/>
          <a:p>
            <a:r>
              <a:rPr lang="en-US" dirty="0"/>
              <a:t>Fig. 27.12: Preparing Molokai’s Fishponds for Climate Change</a:t>
            </a:r>
          </a:p>
        </p:txBody>
      </p:sp>
      <p:sp>
        <p:nvSpPr>
          <p:cNvPr id="4" name="Text Placeholder 3">
            <a:extLst>
              <a:ext uri="{FF2B5EF4-FFF2-40B4-BE49-F238E27FC236}">
                <a16:creationId xmlns:a16="http://schemas.microsoft.com/office/drawing/2014/main" id="{8ED2E3F3-3D36-4648-9F51-DDFBB75DAE18}"/>
              </a:ext>
            </a:extLst>
          </p:cNvPr>
          <p:cNvSpPr>
            <a:spLocks noGrp="1"/>
          </p:cNvSpPr>
          <p:nvPr>
            <p:ph type="body" sz="half" idx="2"/>
          </p:nvPr>
        </p:nvSpPr>
        <p:spPr/>
        <p:txBody>
          <a:bodyPr/>
          <a:lstStyle/>
          <a:p>
            <a:r>
              <a:rPr lang="en-US" dirty="0"/>
              <a:t>Ka </a:t>
            </a:r>
            <a:r>
              <a:rPr lang="en-US" dirty="0" err="1"/>
              <a:t>Honua</a:t>
            </a:r>
            <a:r>
              <a:rPr lang="en-US" dirty="0"/>
              <a:t> </a:t>
            </a:r>
            <a:r>
              <a:rPr lang="en-US" dirty="0" err="1"/>
              <a:t>Momona</a:t>
            </a:r>
            <a:r>
              <a:rPr lang="en-US" dirty="0"/>
              <a:t> hosted Molokai’s </a:t>
            </a:r>
            <a:r>
              <a:rPr lang="en-US" dirty="0" err="1"/>
              <a:t>loko</a:t>
            </a:r>
            <a:r>
              <a:rPr lang="en-US" dirty="0"/>
              <a:t> </a:t>
            </a:r>
            <a:r>
              <a:rPr lang="en-US" dirty="0" err="1"/>
              <a:t>iʻa</a:t>
            </a:r>
            <a:r>
              <a:rPr lang="en-US" dirty="0"/>
              <a:t> managers, </a:t>
            </a:r>
            <a:r>
              <a:rPr lang="en-US" dirty="0" err="1"/>
              <a:t>Hawaiʻi’s</a:t>
            </a:r>
            <a:r>
              <a:rPr lang="en-US" dirty="0"/>
              <a:t> climate scientists, and other resource managers in April 2015. </a:t>
            </a:r>
            <a:r>
              <a:rPr lang="en-US" i="1" dirty="0"/>
              <a:t>Photo credit: </a:t>
            </a:r>
            <a:r>
              <a:rPr lang="en-US" i="1" dirty="0" err="1"/>
              <a:t>Hauʻoli</a:t>
            </a:r>
            <a:r>
              <a:rPr lang="en-US" i="1" dirty="0"/>
              <a:t> </a:t>
            </a:r>
            <a:r>
              <a:rPr lang="en-US" i="1" dirty="0" err="1"/>
              <a:t>Waiau</a:t>
            </a:r>
            <a:r>
              <a:rPr lang="en-US" i="1" dirty="0"/>
              <a:t>. </a:t>
            </a:r>
          </a:p>
        </p:txBody>
      </p:sp>
      <p:sp>
        <p:nvSpPr>
          <p:cNvPr id="5" name="Text Placeholder 4">
            <a:extLst>
              <a:ext uri="{FF2B5EF4-FFF2-40B4-BE49-F238E27FC236}">
                <a16:creationId xmlns:a16="http://schemas.microsoft.com/office/drawing/2014/main" id="{65C95730-4140-CB48-BE1C-5C2F453BDFC5}"/>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266789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F9F1D1-E523-A54D-A0A0-F304F71ED2A8}"/>
              </a:ext>
            </a:extLst>
          </p:cNvPr>
          <p:cNvSpPr>
            <a:spLocks noGrp="1"/>
          </p:cNvSpPr>
          <p:nvPr>
            <p:ph idx="1"/>
          </p:nvPr>
        </p:nvSpPr>
        <p:spPr/>
        <p:txBody>
          <a:bodyPr/>
          <a:lstStyle/>
          <a:p>
            <a:r>
              <a:rPr lang="en-US" dirty="0"/>
              <a:t>Dependable and safe water supplies for Pacific island communities and ecosystems are threatened by rising temperatures, changing rainfall patterns, sea level rise, and increased risk of extreme drought and flooding. Islands are already experiencing saltwater contamination due to sea level rise, which is expected to catastrophically impact food and water security, especially on low-lying atolls. Resilience to future threats relies on active monitoring and management of watersheds and freshwater systems.</a:t>
            </a:r>
          </a:p>
        </p:txBody>
      </p:sp>
      <p:sp>
        <p:nvSpPr>
          <p:cNvPr id="3" name="Text Placeholder 2">
            <a:extLst>
              <a:ext uri="{FF2B5EF4-FFF2-40B4-BE49-F238E27FC236}">
                <a16:creationId xmlns:a16="http://schemas.microsoft.com/office/drawing/2014/main" id="{8B367D43-4563-A54E-A419-0752D7101830}"/>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id="{D7F490F1-D8E8-994D-A27A-1573ABD0FEE3}"/>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440135BC-C37B-D543-B6EF-5C97DBEC76E0}"/>
              </a:ext>
            </a:extLst>
          </p:cNvPr>
          <p:cNvSpPr>
            <a:spLocks noGrp="1"/>
          </p:cNvSpPr>
          <p:nvPr>
            <p:ph type="body" sz="quarter" idx="12"/>
          </p:nvPr>
        </p:nvSpPr>
        <p:spPr/>
        <p:txBody>
          <a:bodyPr/>
          <a:lstStyle/>
          <a:p>
            <a:r>
              <a:rPr lang="en-US" dirty="0"/>
              <a:t>Ch. 27 | Hawai‘i and U.S.-Affiliated Pacific Islands</a:t>
            </a:r>
          </a:p>
        </p:txBody>
      </p:sp>
      <p:sp>
        <p:nvSpPr>
          <p:cNvPr id="6" name="Text Placeholder 5">
            <a:extLst>
              <a:ext uri="{FF2B5EF4-FFF2-40B4-BE49-F238E27FC236}">
                <a16:creationId xmlns:a16="http://schemas.microsoft.com/office/drawing/2014/main" id="{3F99233B-FEAF-F247-8584-429ABC0F073A}"/>
              </a:ext>
            </a:extLst>
          </p:cNvPr>
          <p:cNvSpPr>
            <a:spLocks noGrp="1"/>
          </p:cNvSpPr>
          <p:nvPr>
            <p:ph type="body" sz="quarter" idx="13"/>
          </p:nvPr>
        </p:nvSpPr>
        <p:spPr/>
        <p:txBody>
          <a:bodyPr/>
          <a:lstStyle/>
          <a:p>
            <a:r>
              <a:rPr lang="en-US" dirty="0"/>
              <a:t>Threats to Water Supplies</a:t>
            </a:r>
          </a:p>
        </p:txBody>
      </p:sp>
    </p:spTree>
    <p:extLst>
      <p:ext uri="{BB962C8B-B14F-4D97-AF65-F5344CB8AC3E}">
        <p14:creationId xmlns:p14="http://schemas.microsoft.com/office/powerpoint/2010/main" val="88899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ED1BAA5-DD9D-9E4C-9E79-8A58A623486B}"/>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6075"/>
            <a:ext cx="4629150" cy="3086100"/>
          </a:xfrm>
        </p:spPr>
      </p:pic>
      <p:sp>
        <p:nvSpPr>
          <p:cNvPr id="3" name="Title 2">
            <a:extLst>
              <a:ext uri="{FF2B5EF4-FFF2-40B4-BE49-F238E27FC236}">
                <a16:creationId xmlns:a16="http://schemas.microsoft.com/office/drawing/2014/main" id="{ED3293A4-6355-2B48-AA61-98FBD47BFA6D}"/>
              </a:ext>
            </a:extLst>
          </p:cNvPr>
          <p:cNvSpPr>
            <a:spLocks noGrp="1"/>
          </p:cNvSpPr>
          <p:nvPr>
            <p:ph type="title"/>
          </p:nvPr>
        </p:nvSpPr>
        <p:spPr/>
        <p:txBody>
          <a:bodyPr/>
          <a:lstStyle/>
          <a:p>
            <a:r>
              <a:rPr lang="en-US" dirty="0"/>
              <a:t>Fig. 27.13: Crop Trials of Salt-Tolerant Taro Varieties</a:t>
            </a:r>
          </a:p>
        </p:txBody>
      </p:sp>
      <p:sp>
        <p:nvSpPr>
          <p:cNvPr id="4" name="Text Placeholder 3">
            <a:extLst>
              <a:ext uri="{FF2B5EF4-FFF2-40B4-BE49-F238E27FC236}">
                <a16:creationId xmlns:a16="http://schemas.microsoft.com/office/drawing/2014/main" id="{B36D866A-8EB9-8041-8BA3-9B260A95F54F}"/>
              </a:ext>
            </a:extLst>
          </p:cNvPr>
          <p:cNvSpPr>
            <a:spLocks noGrp="1"/>
          </p:cNvSpPr>
          <p:nvPr>
            <p:ph type="body" sz="half" idx="2"/>
          </p:nvPr>
        </p:nvSpPr>
        <p:spPr/>
        <p:txBody>
          <a:bodyPr/>
          <a:lstStyle/>
          <a:p>
            <a:r>
              <a:rPr lang="en-US" dirty="0"/>
              <a:t>Taro trials are underway in Palau, with results so far indicating that three varieties have tolerance to saltwater. </a:t>
            </a:r>
            <a:r>
              <a:rPr lang="en-US" i="1" dirty="0"/>
              <a:t>Photo credit: Malia </a:t>
            </a:r>
            <a:r>
              <a:rPr lang="en-US" i="1" dirty="0" err="1"/>
              <a:t>Nobrega</a:t>
            </a:r>
            <a:r>
              <a:rPr lang="en-US" i="1" dirty="0"/>
              <a:t>-Olivera.</a:t>
            </a:r>
          </a:p>
        </p:txBody>
      </p:sp>
      <p:sp>
        <p:nvSpPr>
          <p:cNvPr id="5" name="Text Placeholder 4">
            <a:extLst>
              <a:ext uri="{FF2B5EF4-FFF2-40B4-BE49-F238E27FC236}">
                <a16:creationId xmlns:a16="http://schemas.microsoft.com/office/drawing/2014/main" id="{55218A32-861C-DB41-809D-A721ACC8EEDA}"/>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257994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9150C2B-E09E-FA41-8112-E1F88C0B433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06863" y="1323975"/>
            <a:ext cx="4191000" cy="3670300"/>
          </a:xfrm>
        </p:spPr>
      </p:pic>
      <p:sp>
        <p:nvSpPr>
          <p:cNvPr id="3" name="Title 2">
            <a:extLst>
              <a:ext uri="{FF2B5EF4-FFF2-40B4-BE49-F238E27FC236}">
                <a16:creationId xmlns:a16="http://schemas.microsoft.com/office/drawing/2014/main" id="{24CFB5F6-2909-8943-B852-8648F52A9F43}"/>
              </a:ext>
            </a:extLst>
          </p:cNvPr>
          <p:cNvSpPr>
            <a:spLocks noGrp="1"/>
          </p:cNvSpPr>
          <p:nvPr>
            <p:ph type="title"/>
          </p:nvPr>
        </p:nvSpPr>
        <p:spPr/>
        <p:txBody>
          <a:bodyPr>
            <a:normAutofit fontScale="90000"/>
          </a:bodyPr>
          <a:lstStyle/>
          <a:p>
            <a:r>
              <a:rPr lang="en-US" dirty="0"/>
              <a:t>Fig. 27.14: Marshallese Traditional Agroforestry Calendar</a:t>
            </a:r>
          </a:p>
        </p:txBody>
      </p:sp>
      <p:sp>
        <p:nvSpPr>
          <p:cNvPr id="4" name="Text Placeholder 3">
            <a:extLst>
              <a:ext uri="{FF2B5EF4-FFF2-40B4-BE49-F238E27FC236}">
                <a16:creationId xmlns:a16="http://schemas.microsoft.com/office/drawing/2014/main" id="{66AC932F-E329-2C45-8605-5B4ABD093806}"/>
              </a:ext>
            </a:extLst>
          </p:cNvPr>
          <p:cNvSpPr>
            <a:spLocks noGrp="1"/>
          </p:cNvSpPr>
          <p:nvPr>
            <p:ph type="body" sz="half" idx="2"/>
          </p:nvPr>
        </p:nvSpPr>
        <p:spPr/>
        <p:txBody>
          <a:bodyPr>
            <a:normAutofit fontScale="85000" lnSpcReduction="20000"/>
          </a:bodyPr>
          <a:lstStyle/>
          <a:p>
            <a:r>
              <a:rPr lang="en-US" dirty="0"/>
              <a:t>The Marshallese Traditional Agroforestry Calendar combines climate data and traditional season designations and knowledge about the harvest times of perennial crops throughout the year. Months are displayed in Marshallese on the outer ring, while inner rings show how wind and rain patterns and the harvest of two crops typically change throughout the year. The color gradients show the intensity of the harvest or the climate variable, with more intense colors representing larger amounts harvested or higher amounts of rain, for example, at various times. A web-based tool offers two versions, depending on the status of ENSO conditions. </a:t>
            </a:r>
            <a:r>
              <a:rPr lang="en-US" i="1" dirty="0"/>
              <a:t>Source: adapted by Victor Garcia, Jr., from Friday et al. 2017.</a:t>
            </a:r>
            <a:r>
              <a:rPr lang="en-US" i="1" baseline="30000" dirty="0">
                <a:hlinkClick r:id="rId4"/>
              </a:rPr>
              <a:t>188</a:t>
            </a:r>
            <a:endParaRPr lang="en-US" i="1" dirty="0"/>
          </a:p>
        </p:txBody>
      </p:sp>
      <p:sp>
        <p:nvSpPr>
          <p:cNvPr id="5" name="Text Placeholder 4">
            <a:extLst>
              <a:ext uri="{FF2B5EF4-FFF2-40B4-BE49-F238E27FC236}">
                <a16:creationId xmlns:a16="http://schemas.microsoft.com/office/drawing/2014/main" id="{1FC79AFE-AF58-2749-BFE2-01569372B196}"/>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158011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562CF25-C888-1749-A6BB-3ABC5546998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857177"/>
            <a:ext cx="4629150" cy="2603896"/>
          </a:xfrm>
        </p:spPr>
      </p:pic>
      <p:sp>
        <p:nvSpPr>
          <p:cNvPr id="3" name="Title 2">
            <a:extLst>
              <a:ext uri="{FF2B5EF4-FFF2-40B4-BE49-F238E27FC236}">
                <a16:creationId xmlns:a16="http://schemas.microsoft.com/office/drawing/2014/main" id="{FA91960E-56BF-7744-8E4F-05583C4A8028}"/>
              </a:ext>
            </a:extLst>
          </p:cNvPr>
          <p:cNvSpPr>
            <a:spLocks noGrp="1"/>
          </p:cNvSpPr>
          <p:nvPr>
            <p:ph type="title"/>
          </p:nvPr>
        </p:nvSpPr>
        <p:spPr/>
        <p:txBody>
          <a:bodyPr/>
          <a:lstStyle/>
          <a:p>
            <a:r>
              <a:rPr lang="en-US" dirty="0"/>
              <a:t>Fig. 27.15: Flooding in Kosrae</a:t>
            </a:r>
          </a:p>
        </p:txBody>
      </p:sp>
      <p:sp>
        <p:nvSpPr>
          <p:cNvPr id="4" name="Text Placeholder 3">
            <a:extLst>
              <a:ext uri="{FF2B5EF4-FFF2-40B4-BE49-F238E27FC236}">
                <a16:creationId xmlns:a16="http://schemas.microsoft.com/office/drawing/2014/main" id="{7A556339-7554-DF4A-A8FA-56FDFC8F4213}"/>
              </a:ext>
            </a:extLst>
          </p:cNvPr>
          <p:cNvSpPr>
            <a:spLocks noGrp="1"/>
          </p:cNvSpPr>
          <p:nvPr>
            <p:ph type="body" sz="half" idx="2"/>
          </p:nvPr>
        </p:nvSpPr>
        <p:spPr/>
        <p:txBody>
          <a:bodyPr/>
          <a:lstStyle/>
          <a:p>
            <a:r>
              <a:rPr lang="en-US" dirty="0"/>
              <a:t>A combination of heavy rain, exceptionally high tides, and waves caused flooding in Kosrae, the Federated States of Micronesia, in February 2017. </a:t>
            </a:r>
            <a:r>
              <a:rPr lang="en-US" i="1" dirty="0"/>
              <a:t>Photo credit:  Delia </a:t>
            </a:r>
            <a:r>
              <a:rPr lang="en-US" i="1" dirty="0" err="1"/>
              <a:t>Sigrah</a:t>
            </a:r>
            <a:r>
              <a:rPr lang="en-US" i="1" dirty="0"/>
              <a:t>.</a:t>
            </a:r>
          </a:p>
          <a:p>
            <a:endParaRPr lang="en-US" dirty="0"/>
          </a:p>
        </p:txBody>
      </p:sp>
      <p:sp>
        <p:nvSpPr>
          <p:cNvPr id="5" name="Text Placeholder 4">
            <a:extLst>
              <a:ext uri="{FF2B5EF4-FFF2-40B4-BE49-F238E27FC236}">
                <a16:creationId xmlns:a16="http://schemas.microsoft.com/office/drawing/2014/main" id="{F27DB23F-96A4-A245-ACE7-DDA79FD98C52}"/>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233213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DE2D2E9-B570-4443-87D9-C7253B2AC54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857177"/>
            <a:ext cx="4629150" cy="2603896"/>
          </a:xfrm>
        </p:spPr>
      </p:pic>
      <p:sp>
        <p:nvSpPr>
          <p:cNvPr id="3" name="Title 2">
            <a:extLst>
              <a:ext uri="{FF2B5EF4-FFF2-40B4-BE49-F238E27FC236}">
                <a16:creationId xmlns:a16="http://schemas.microsoft.com/office/drawing/2014/main" id="{F802B12B-F1A0-F54A-B84A-72B4D07D2CB8}"/>
              </a:ext>
            </a:extLst>
          </p:cNvPr>
          <p:cNvSpPr>
            <a:spLocks noGrp="1"/>
          </p:cNvSpPr>
          <p:nvPr>
            <p:ph type="title"/>
          </p:nvPr>
        </p:nvSpPr>
        <p:spPr/>
        <p:txBody>
          <a:bodyPr/>
          <a:lstStyle/>
          <a:p>
            <a:r>
              <a:rPr lang="en-US" dirty="0"/>
              <a:t>Fig. 27.16: Reservoirs in the Marshall Islands</a:t>
            </a:r>
          </a:p>
        </p:txBody>
      </p:sp>
      <p:sp>
        <p:nvSpPr>
          <p:cNvPr id="4" name="Text Placeholder 3">
            <a:extLst>
              <a:ext uri="{FF2B5EF4-FFF2-40B4-BE49-F238E27FC236}">
                <a16:creationId xmlns:a16="http://schemas.microsoft.com/office/drawing/2014/main" id="{1930AE7A-B964-0946-ACF9-7F82A72AFCD4}"/>
              </a:ext>
            </a:extLst>
          </p:cNvPr>
          <p:cNvSpPr>
            <a:spLocks noGrp="1"/>
          </p:cNvSpPr>
          <p:nvPr>
            <p:ph type="body" sz="half" idx="2"/>
          </p:nvPr>
        </p:nvSpPr>
        <p:spPr/>
        <p:txBody>
          <a:bodyPr/>
          <a:lstStyle/>
          <a:p>
            <a:r>
              <a:rPr lang="en-US" dirty="0"/>
              <a:t>A series of reservoirs that provide the main water supply on Majuro Atoll in the Republic of the Marshall Islands are filled with runoff from the Majuro airport runway. The water supply is vulnerable to drought and saltwater </a:t>
            </a:r>
            <a:r>
              <a:rPr lang="en-US" dirty="0" err="1"/>
              <a:t>overwash</a:t>
            </a:r>
            <a:r>
              <a:rPr lang="en-US" dirty="0"/>
              <a:t> from both the lagoon and ocean (pictured). </a:t>
            </a:r>
            <a:r>
              <a:rPr lang="en-US" i="1" dirty="0"/>
              <a:t>Photo credit: Majuro Water and Sewer Company. </a:t>
            </a:r>
          </a:p>
        </p:txBody>
      </p:sp>
      <p:sp>
        <p:nvSpPr>
          <p:cNvPr id="5" name="Text Placeholder 4">
            <a:extLst>
              <a:ext uri="{FF2B5EF4-FFF2-40B4-BE49-F238E27FC236}">
                <a16:creationId xmlns:a16="http://schemas.microsoft.com/office/drawing/2014/main" id="{A8C82803-7290-A84F-BAB8-AF3990D65F54}"/>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33459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1E007AF-E42D-4A47-83AF-2B21124E69C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423194"/>
            <a:ext cx="4629150" cy="3471862"/>
          </a:xfrm>
        </p:spPr>
      </p:pic>
      <p:sp>
        <p:nvSpPr>
          <p:cNvPr id="3" name="Title 2">
            <a:extLst>
              <a:ext uri="{FF2B5EF4-FFF2-40B4-BE49-F238E27FC236}">
                <a16:creationId xmlns:a16="http://schemas.microsoft.com/office/drawing/2014/main" id="{07DFB1AA-2F5F-6446-AC53-A708F2E0AC47}"/>
              </a:ext>
            </a:extLst>
          </p:cNvPr>
          <p:cNvSpPr>
            <a:spLocks noGrp="1"/>
          </p:cNvSpPr>
          <p:nvPr>
            <p:ph type="title"/>
          </p:nvPr>
        </p:nvSpPr>
        <p:spPr/>
        <p:txBody>
          <a:bodyPr/>
          <a:lstStyle/>
          <a:p>
            <a:r>
              <a:rPr lang="en-US" dirty="0"/>
              <a:t>Fig. 27.17: A Marshall Islands Storm</a:t>
            </a:r>
          </a:p>
        </p:txBody>
      </p:sp>
      <p:sp>
        <p:nvSpPr>
          <p:cNvPr id="4" name="Text Placeholder 3">
            <a:extLst>
              <a:ext uri="{FF2B5EF4-FFF2-40B4-BE49-F238E27FC236}">
                <a16:creationId xmlns:a16="http://schemas.microsoft.com/office/drawing/2014/main" id="{B378A487-B58F-974F-84D2-BD12D918DE7D}"/>
              </a:ext>
            </a:extLst>
          </p:cNvPr>
          <p:cNvSpPr>
            <a:spLocks noGrp="1"/>
          </p:cNvSpPr>
          <p:nvPr>
            <p:ph type="body" sz="half" idx="2"/>
          </p:nvPr>
        </p:nvSpPr>
        <p:spPr/>
        <p:txBody>
          <a:bodyPr/>
          <a:lstStyle/>
          <a:p>
            <a:r>
              <a:rPr lang="en-US" dirty="0"/>
              <a:t>An unseasonable storm hit the Marshall Islands on July 3rd, 2015. Storms this strong historically have been rare in the Marshall Islands, but the frequency of the most intense of these storms is projected to increase in the western North Pacific in the future. </a:t>
            </a:r>
            <a:r>
              <a:rPr lang="en-US" i="1" dirty="0"/>
              <a:t>Photo credit: Marshall Islands Journal.</a:t>
            </a:r>
          </a:p>
        </p:txBody>
      </p:sp>
      <p:sp>
        <p:nvSpPr>
          <p:cNvPr id="5" name="Text Placeholder 4">
            <a:extLst>
              <a:ext uri="{FF2B5EF4-FFF2-40B4-BE49-F238E27FC236}">
                <a16:creationId xmlns:a16="http://schemas.microsoft.com/office/drawing/2014/main" id="{456C9D22-2A56-1847-A772-3D2982542CC0}"/>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52447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C69CC-CC3A-4D48-8ADA-E8E7E4D668F2}"/>
              </a:ext>
            </a:extLst>
          </p:cNvPr>
          <p:cNvSpPr>
            <a:spLocks noGrp="1"/>
          </p:cNvSpPr>
          <p:nvPr>
            <p:ph idx="1"/>
          </p:nvPr>
        </p:nvSpPr>
        <p:spPr/>
        <p:txBody>
          <a:bodyPr numCol="2">
            <a:noAutofit/>
          </a:bodyPr>
          <a:lstStyle/>
          <a:p>
            <a:pPr marL="228600" indent="-228600">
              <a:spcAft>
                <a:spcPts val="300"/>
              </a:spcAft>
            </a:pPr>
            <a:r>
              <a:rPr lang="en-US" b="1" dirty="0">
                <a:solidFill>
                  <a:srgbClr val="385623"/>
                </a:solidFill>
              </a:rPr>
              <a:t>Federal Coordinating Lead Author</a:t>
            </a:r>
            <a:endParaRPr lang="en-US" b="1" dirty="0"/>
          </a:p>
          <a:p>
            <a:pPr marL="228600" indent="-228600">
              <a:spcAft>
                <a:spcPts val="300"/>
              </a:spcAft>
            </a:pPr>
            <a:r>
              <a:rPr lang="en-US" sz="1800" b="1" dirty="0"/>
              <a:t>David </a:t>
            </a:r>
            <a:r>
              <a:rPr lang="en-US" sz="1800" b="1" dirty="0" err="1"/>
              <a:t>Helweg</a:t>
            </a:r>
            <a:r>
              <a:rPr lang="en-US" sz="1800" dirty="0"/>
              <a:t>, </a:t>
            </a:r>
            <a:r>
              <a:rPr lang="en-US" sz="1800" i="1" dirty="0"/>
              <a:t>DOI Pacific Islands Climate Adaptation Science Center</a:t>
            </a:r>
            <a:r>
              <a:rPr lang="en-US" sz="1800" dirty="0"/>
              <a:t>	</a:t>
            </a:r>
            <a:endParaRPr lang="en-US" sz="1800" b="1" dirty="0">
              <a:solidFill>
                <a:srgbClr val="3D88A8"/>
              </a:solidFill>
            </a:endParaRPr>
          </a:p>
          <a:p>
            <a:pPr marL="228600" indent="-228600">
              <a:spcBef>
                <a:spcPts val="600"/>
              </a:spcBef>
              <a:spcAft>
                <a:spcPts val="300"/>
              </a:spcAft>
            </a:pPr>
            <a:r>
              <a:rPr lang="en-US" b="1" dirty="0">
                <a:solidFill>
                  <a:srgbClr val="385623"/>
                </a:solidFill>
              </a:rPr>
              <a:t>Chapter Lead</a:t>
            </a:r>
          </a:p>
          <a:p>
            <a:pPr marL="228600" indent="-228600">
              <a:spcAft>
                <a:spcPts val="300"/>
              </a:spcAft>
            </a:pPr>
            <a:r>
              <a:rPr lang="en-US" sz="1800" b="1" dirty="0"/>
              <a:t>Victoria Keener, </a:t>
            </a:r>
            <a:r>
              <a:rPr lang="en-US" sz="1800" i="1" dirty="0"/>
              <a:t>East-West Center</a:t>
            </a:r>
            <a:r>
              <a:rPr lang="en-US" sz="1800" dirty="0"/>
              <a:t>	</a:t>
            </a:r>
            <a:endParaRPr lang="en-US" sz="1800" b="1" dirty="0">
              <a:solidFill>
                <a:srgbClr val="385623"/>
              </a:solidFill>
            </a:endParaRPr>
          </a:p>
          <a:p>
            <a:pPr marL="228600" indent="-228600">
              <a:spcBef>
                <a:spcPts val="600"/>
              </a:spcBef>
              <a:spcAft>
                <a:spcPts val="300"/>
              </a:spcAft>
            </a:pPr>
            <a:r>
              <a:rPr lang="en-US" b="1" dirty="0">
                <a:solidFill>
                  <a:srgbClr val="385623"/>
                </a:solidFill>
              </a:rPr>
              <a:t>Chapter Authors</a:t>
            </a:r>
            <a:endParaRPr lang="en-US" b="1" dirty="0"/>
          </a:p>
          <a:p>
            <a:pPr marL="228600" indent="-228600">
              <a:spcAft>
                <a:spcPts val="300"/>
              </a:spcAft>
            </a:pPr>
            <a:r>
              <a:rPr lang="en-US" sz="1800" b="1" dirty="0"/>
              <a:t>Susan </a:t>
            </a:r>
            <a:r>
              <a:rPr lang="en-US" sz="1800" b="1" dirty="0" err="1"/>
              <a:t>Asam</a:t>
            </a:r>
            <a:r>
              <a:rPr lang="en-US" sz="1800" b="1" dirty="0"/>
              <a:t>, </a:t>
            </a:r>
            <a:r>
              <a:rPr lang="en-US" sz="1800" i="1" dirty="0"/>
              <a:t>ICF</a:t>
            </a:r>
          </a:p>
          <a:p>
            <a:pPr marL="228600" indent="-228600">
              <a:spcAft>
                <a:spcPts val="300"/>
              </a:spcAft>
            </a:pPr>
            <a:r>
              <a:rPr lang="en-US" sz="1800" b="1" dirty="0"/>
              <a:t>Seema </a:t>
            </a:r>
            <a:r>
              <a:rPr lang="en-US" sz="1800" b="1" dirty="0" err="1"/>
              <a:t>Balwani</a:t>
            </a:r>
            <a:r>
              <a:rPr lang="en-US" sz="1800" b="1" dirty="0"/>
              <a:t>, </a:t>
            </a:r>
            <a:r>
              <a:rPr lang="en-US" sz="1800" i="1" dirty="0"/>
              <a:t>National Oceanic and Atmospheric Administration</a:t>
            </a:r>
          </a:p>
          <a:p>
            <a:pPr marL="228600" indent="-228600">
              <a:spcAft>
                <a:spcPts val="300"/>
              </a:spcAft>
            </a:pPr>
            <a:r>
              <a:rPr lang="en-US" sz="1800" b="1" dirty="0"/>
              <a:t>Maxine Burkett, </a:t>
            </a:r>
            <a:r>
              <a:rPr lang="en-US" sz="1800" i="1" dirty="0"/>
              <a:t>University of Hawai’i at </a:t>
            </a:r>
            <a:r>
              <a:rPr lang="en-US" sz="1800" i="1" dirty="0" err="1"/>
              <a:t>Mānoa</a:t>
            </a:r>
            <a:endParaRPr lang="en-US" sz="1800" i="1" dirty="0"/>
          </a:p>
          <a:p>
            <a:pPr marL="228600" indent="-228600">
              <a:spcAft>
                <a:spcPts val="300"/>
              </a:spcAft>
            </a:pPr>
            <a:r>
              <a:rPr lang="en-US" sz="1800" b="1" dirty="0"/>
              <a:t>Charles Fletcher</a:t>
            </a:r>
            <a:r>
              <a:rPr lang="en-US" sz="1800" i="1" dirty="0"/>
              <a:t>, University of Hawai’i at </a:t>
            </a:r>
            <a:r>
              <a:rPr lang="en-US" sz="1800" i="1" dirty="0" err="1"/>
              <a:t>Mānoa</a:t>
            </a:r>
            <a:endParaRPr lang="en-US" sz="1800" i="1" dirty="0"/>
          </a:p>
          <a:p>
            <a:pPr marL="228600" indent="-228600">
              <a:spcAft>
                <a:spcPts val="300"/>
              </a:spcAft>
            </a:pPr>
            <a:r>
              <a:rPr lang="en-US" sz="1800" b="1" dirty="0"/>
              <a:t>Thomas </a:t>
            </a:r>
            <a:r>
              <a:rPr lang="en-US" sz="1800" b="1" dirty="0" err="1"/>
              <a:t>Giambelluca</a:t>
            </a:r>
            <a:r>
              <a:rPr lang="en-US" sz="1800" b="1" dirty="0"/>
              <a:t>, </a:t>
            </a:r>
            <a:r>
              <a:rPr lang="en-US" sz="1800" i="1" dirty="0"/>
              <a:t>University of Hawai’i at </a:t>
            </a:r>
            <a:r>
              <a:rPr lang="en-US" sz="1800" i="1" dirty="0" err="1"/>
              <a:t>Mānoa</a:t>
            </a:r>
            <a:endParaRPr lang="en-US" sz="1800" i="1" dirty="0"/>
          </a:p>
          <a:p>
            <a:pPr marL="228600" indent="-228600">
              <a:spcAft>
                <a:spcPts val="300"/>
              </a:spcAft>
            </a:pPr>
            <a:r>
              <a:rPr lang="en-US" sz="1800" b="1" dirty="0"/>
              <a:t>Zena </a:t>
            </a:r>
            <a:r>
              <a:rPr lang="en-US" sz="1800" b="1" dirty="0" err="1"/>
              <a:t>Grecni</a:t>
            </a:r>
            <a:r>
              <a:rPr lang="en-US" sz="1800" b="1" dirty="0"/>
              <a:t>, </a:t>
            </a:r>
            <a:r>
              <a:rPr lang="en-US" sz="1800" i="1" dirty="0"/>
              <a:t>East-West Center</a:t>
            </a:r>
          </a:p>
          <a:p>
            <a:pPr marL="228600" indent="-228600">
              <a:spcAft>
                <a:spcPts val="300"/>
              </a:spcAft>
            </a:pPr>
            <a:r>
              <a:rPr lang="en-US" sz="1800" b="1" dirty="0"/>
              <a:t>Malia </a:t>
            </a:r>
            <a:r>
              <a:rPr lang="en-US" sz="1800" b="1" dirty="0" err="1"/>
              <a:t>Nobrega</a:t>
            </a:r>
            <a:r>
              <a:rPr lang="en-US" sz="1800" b="1" dirty="0"/>
              <a:t>-Olivera</a:t>
            </a:r>
            <a:r>
              <a:rPr lang="en-US" sz="1800" i="1" dirty="0"/>
              <a:t>, University of Hawai’i at </a:t>
            </a:r>
            <a:r>
              <a:rPr lang="en-US" sz="1800" i="1" dirty="0" err="1"/>
              <a:t>Mānoa</a:t>
            </a:r>
            <a:endParaRPr lang="en-US" sz="1800" i="1" dirty="0"/>
          </a:p>
          <a:p>
            <a:pPr marL="228600" indent="-228600">
              <a:spcAft>
                <a:spcPts val="300"/>
              </a:spcAft>
            </a:pPr>
            <a:r>
              <a:rPr lang="en-US" sz="1800" b="1" dirty="0"/>
              <a:t>Jeffrey </a:t>
            </a:r>
            <a:r>
              <a:rPr lang="en-US" sz="1800" b="1" dirty="0" err="1"/>
              <a:t>Polovina</a:t>
            </a:r>
            <a:r>
              <a:rPr lang="en-US" sz="1800" i="1" dirty="0"/>
              <a:t>, NOAA Pacific Islands Fisheries Science Center</a:t>
            </a:r>
          </a:p>
          <a:p>
            <a:pPr marL="228600" indent="-228600">
              <a:spcAft>
                <a:spcPts val="300"/>
              </a:spcAft>
            </a:pPr>
            <a:r>
              <a:rPr lang="en-US" sz="1800" b="1" dirty="0"/>
              <a:t>Gordon Tribble</a:t>
            </a:r>
            <a:r>
              <a:rPr lang="en-US" sz="1800" i="1" dirty="0"/>
              <a:t>, USGS Pacific Island Ecosystems Research Center</a:t>
            </a:r>
            <a:endParaRPr lang="en-US" sz="1800" dirty="0"/>
          </a:p>
          <a:p>
            <a:pPr marL="228600" indent="-228600">
              <a:spcBef>
                <a:spcPts val="600"/>
              </a:spcBef>
              <a:spcAft>
                <a:spcPts val="300"/>
              </a:spcAft>
            </a:pPr>
            <a:r>
              <a:rPr lang="en-US" b="1" dirty="0">
                <a:solidFill>
                  <a:srgbClr val="385623"/>
                </a:solidFill>
              </a:rPr>
              <a:t>Review Editor</a:t>
            </a:r>
            <a:endParaRPr lang="en-US" b="1" dirty="0">
              <a:solidFill>
                <a:srgbClr val="3D88A8"/>
              </a:solidFill>
            </a:endParaRPr>
          </a:p>
          <a:p>
            <a:pPr marL="228600" indent="-228600">
              <a:spcAft>
                <a:spcPts val="300"/>
              </a:spcAft>
            </a:pPr>
            <a:r>
              <a:rPr lang="en-US" sz="1800" b="1" dirty="0"/>
              <a:t>Jo-Ann Leong</a:t>
            </a:r>
            <a:r>
              <a:rPr lang="en-US" sz="1800" dirty="0"/>
              <a:t>, </a:t>
            </a:r>
            <a:r>
              <a:rPr lang="en-US" sz="1800" i="1" dirty="0"/>
              <a:t>Hawai’i Institute of Marine Biology</a:t>
            </a:r>
            <a:endParaRPr lang="en-US" sz="1800" dirty="0"/>
          </a:p>
        </p:txBody>
      </p:sp>
      <p:sp>
        <p:nvSpPr>
          <p:cNvPr id="3" name="Text Placeholder 2">
            <a:extLst>
              <a:ext uri="{FF2B5EF4-FFF2-40B4-BE49-F238E27FC236}">
                <a16:creationId xmlns:a16="http://schemas.microsoft.com/office/drawing/2014/main" id="{1E169517-C79E-034A-BB5A-BDD0FA6AE9A1}"/>
              </a:ext>
            </a:extLst>
          </p:cNvPr>
          <p:cNvSpPr>
            <a:spLocks noGrp="1"/>
          </p:cNvSpPr>
          <p:nvPr>
            <p:ph type="body" sz="quarter" idx="10"/>
          </p:nvPr>
        </p:nvSpPr>
        <p:spPr/>
        <p:txBody>
          <a:bodyPr/>
          <a:lstStyle/>
          <a:p>
            <a:r>
              <a:rPr lang="en-US" dirty="0"/>
              <a:t>Chapter Author Team</a:t>
            </a:r>
          </a:p>
        </p:txBody>
      </p:sp>
      <p:sp>
        <p:nvSpPr>
          <p:cNvPr id="4" name="Text Placeholder 3">
            <a:extLst>
              <a:ext uri="{FF2B5EF4-FFF2-40B4-BE49-F238E27FC236}">
                <a16:creationId xmlns:a16="http://schemas.microsoft.com/office/drawing/2014/main" id="{51F2C837-982A-D147-A534-6BE76C08DB7E}"/>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6F2A3335-CC05-084E-9D98-4A0C709B1E18}"/>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36543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BC0B4-A308-8E4F-822A-85BBC754460D}"/>
              </a:ext>
            </a:extLst>
          </p:cNvPr>
          <p:cNvSpPr>
            <a:spLocks noGrp="1"/>
          </p:cNvSpPr>
          <p:nvPr>
            <p:ph idx="1"/>
          </p:nvPr>
        </p:nvSpPr>
        <p:spPr/>
        <p:txBody>
          <a:bodyPr numCol="2">
            <a:noAutofit/>
          </a:bodyPr>
          <a:lstStyle/>
          <a:p>
            <a:pPr marL="228600" indent="-228600">
              <a:spcAft>
                <a:spcPts val="300"/>
              </a:spcAft>
            </a:pPr>
            <a:r>
              <a:rPr lang="en-US" sz="1800" b="1" dirty="0">
                <a:solidFill>
                  <a:srgbClr val="385623"/>
                </a:solidFill>
              </a:rPr>
              <a:t>Technical Contributors</a:t>
            </a:r>
          </a:p>
          <a:p>
            <a:pPr marL="228600" indent="-228600">
              <a:spcAft>
                <a:spcPts val="300"/>
              </a:spcAft>
            </a:pPr>
            <a:r>
              <a:rPr lang="en-US" sz="1600" b="1" dirty="0"/>
              <a:t>Malia Akutagawa,</a:t>
            </a:r>
            <a:r>
              <a:rPr lang="en-US" sz="1600" dirty="0"/>
              <a:t> </a:t>
            </a:r>
            <a:r>
              <a:rPr lang="en-US" sz="1600" i="1" dirty="0"/>
              <a:t>University of </a:t>
            </a:r>
            <a:r>
              <a:rPr lang="en-US" sz="1600" i="1" dirty="0" err="1"/>
              <a:t>Hawaiʻi</a:t>
            </a:r>
            <a:r>
              <a:rPr lang="en-US" sz="1600" i="1" dirty="0"/>
              <a:t> at </a:t>
            </a:r>
            <a:r>
              <a:rPr lang="en-US" sz="1600" i="1" dirty="0" err="1"/>
              <a:t>Mānoa</a:t>
            </a:r>
            <a:r>
              <a:rPr lang="en-US" sz="1600" i="1" dirty="0"/>
              <a:t>, </a:t>
            </a:r>
            <a:r>
              <a:rPr lang="en-US" sz="1600" i="1" dirty="0" err="1"/>
              <a:t>Hawaiʻinuiākea</a:t>
            </a:r>
            <a:r>
              <a:rPr lang="en-US" sz="1600" i="1" dirty="0"/>
              <a:t> School of Hawaiian Knowledge, </a:t>
            </a:r>
            <a:r>
              <a:rPr lang="en-US" sz="1600" i="1" dirty="0" err="1"/>
              <a:t>Kamakakūokalani</a:t>
            </a:r>
            <a:r>
              <a:rPr lang="en-US" sz="1600" i="1" dirty="0"/>
              <a:t> Center for Hawaiian Studies, William S. Richardson School of Law, Ka </a:t>
            </a:r>
            <a:r>
              <a:rPr lang="en-US" sz="1600" i="1" dirty="0" err="1"/>
              <a:t>Huli</a:t>
            </a:r>
            <a:r>
              <a:rPr lang="en-US" sz="1600" i="1" dirty="0"/>
              <a:t> </a:t>
            </a:r>
            <a:r>
              <a:rPr lang="en-US" sz="1600" i="1" dirty="0" err="1"/>
              <a:t>Ao</a:t>
            </a:r>
            <a:r>
              <a:rPr lang="en-US" sz="1600" i="1" dirty="0"/>
              <a:t> Center for Excellence in Native Hawaiian Law</a:t>
            </a:r>
          </a:p>
          <a:p>
            <a:pPr marL="228600" indent="-228600">
              <a:spcAft>
                <a:spcPts val="300"/>
              </a:spcAft>
            </a:pPr>
            <a:r>
              <a:rPr lang="en-US" sz="1600" b="1" dirty="0"/>
              <a:t>Rosie </a:t>
            </a:r>
            <a:r>
              <a:rPr lang="en-US" sz="1600" b="1" dirty="0" err="1"/>
              <a:t>Alegado</a:t>
            </a:r>
            <a:r>
              <a:rPr lang="en-US" sz="1600" b="1" dirty="0"/>
              <a:t>,</a:t>
            </a:r>
            <a:r>
              <a:rPr lang="en-US" sz="1600" dirty="0"/>
              <a:t> </a:t>
            </a:r>
            <a:r>
              <a:rPr lang="en-US" sz="1600" i="1" dirty="0"/>
              <a:t>University of </a:t>
            </a:r>
            <a:r>
              <a:rPr lang="en-US" sz="1600" i="1" dirty="0" err="1"/>
              <a:t>Hawaiʻi</a:t>
            </a:r>
            <a:r>
              <a:rPr lang="en-US" sz="1600" i="1" dirty="0"/>
              <a:t> at </a:t>
            </a:r>
            <a:r>
              <a:rPr lang="en-US" sz="1600" i="1" dirty="0" err="1"/>
              <a:t>Mānoa</a:t>
            </a:r>
            <a:r>
              <a:rPr lang="en-US" sz="1600" i="1" dirty="0"/>
              <a:t>, Oceanography, UH Sea Grant</a:t>
            </a:r>
          </a:p>
          <a:p>
            <a:pPr marL="228600" indent="-228600">
              <a:spcAft>
                <a:spcPts val="300"/>
              </a:spcAft>
            </a:pPr>
            <a:r>
              <a:rPr lang="en-US" sz="1600" b="1" dirty="0"/>
              <a:t>Tiffany Anderson,</a:t>
            </a:r>
            <a:r>
              <a:rPr lang="en-US" sz="1600" dirty="0"/>
              <a:t> </a:t>
            </a:r>
            <a:r>
              <a:rPr lang="en-US" sz="1600" i="1" dirty="0"/>
              <a:t>University of Hawai‘i at </a:t>
            </a:r>
            <a:r>
              <a:rPr lang="en-US" sz="1600" i="1" dirty="0" err="1"/>
              <a:t>Mānoa</a:t>
            </a:r>
            <a:r>
              <a:rPr lang="en-US" sz="1600" i="1" dirty="0"/>
              <a:t>, Geology and Geophysics</a:t>
            </a:r>
          </a:p>
          <a:p>
            <a:pPr marL="228600" indent="-228600">
              <a:spcAft>
                <a:spcPts val="300"/>
              </a:spcAft>
            </a:pPr>
            <a:r>
              <a:rPr lang="en-US" sz="1600" b="1" dirty="0"/>
              <a:t>Patrick Barnard,</a:t>
            </a:r>
            <a:r>
              <a:rPr lang="en-US" sz="1600" dirty="0"/>
              <a:t> </a:t>
            </a:r>
            <a:r>
              <a:rPr lang="en-US" sz="1600" i="1" dirty="0"/>
              <a:t>U.S. Geological Survey–Santa Cruz</a:t>
            </a:r>
          </a:p>
          <a:p>
            <a:pPr marL="228600" indent="-228600">
              <a:spcAft>
                <a:spcPts val="300"/>
              </a:spcAft>
            </a:pPr>
            <a:r>
              <a:rPr lang="en-US" sz="1600" b="1" dirty="0"/>
              <a:t>Rusty Brainard,</a:t>
            </a:r>
            <a:r>
              <a:rPr lang="en-US" sz="1600" dirty="0"/>
              <a:t> </a:t>
            </a:r>
            <a:r>
              <a:rPr lang="en-US" sz="1600" i="1" dirty="0"/>
              <a:t>NOAA Pacific Islands Fisheries Science Center</a:t>
            </a:r>
          </a:p>
          <a:p>
            <a:pPr marL="228600" indent="-228600">
              <a:spcAft>
                <a:spcPts val="300"/>
              </a:spcAft>
            </a:pPr>
            <a:r>
              <a:rPr lang="en-US" sz="1600" b="1" dirty="0"/>
              <a:t>Laura Brewington, </a:t>
            </a:r>
            <a:r>
              <a:rPr lang="en-US" sz="1600" i="1" dirty="0"/>
              <a:t>East-West Center, Pacific RISA </a:t>
            </a:r>
          </a:p>
          <a:p>
            <a:pPr marL="228600" indent="-228600">
              <a:spcAft>
                <a:spcPts val="300"/>
              </a:spcAft>
            </a:pPr>
            <a:r>
              <a:rPr lang="en-US" sz="1600" b="1" dirty="0"/>
              <a:t>Jeff </a:t>
            </a:r>
            <a:r>
              <a:rPr lang="en-US" sz="1600" b="1" dirty="0" err="1"/>
              <a:t>Burgett</a:t>
            </a:r>
            <a:r>
              <a:rPr lang="en-US" sz="1600" b="1" dirty="0"/>
              <a:t>, </a:t>
            </a:r>
            <a:r>
              <a:rPr lang="en-US" sz="1600" i="1" dirty="0"/>
              <a:t>Pacific Islands Climate Change Cooperative</a:t>
            </a:r>
          </a:p>
          <a:p>
            <a:pPr marL="228600" indent="-228600">
              <a:spcAft>
                <a:spcPts val="300"/>
              </a:spcAft>
            </a:pPr>
            <a:r>
              <a:rPr lang="en-US" sz="1600" b="1" dirty="0" err="1"/>
              <a:t>Rashed</a:t>
            </a:r>
            <a:r>
              <a:rPr lang="en-US" sz="1600" b="1" dirty="0"/>
              <a:t> Chowdhury, </a:t>
            </a:r>
            <a:r>
              <a:rPr lang="en-US" sz="1600" i="1" dirty="0"/>
              <a:t>NOAA Pacific ENSO Applications Climate Center</a:t>
            </a:r>
          </a:p>
          <a:p>
            <a:pPr marL="228600" indent="-228600">
              <a:spcAft>
                <a:spcPts val="300"/>
              </a:spcAft>
            </a:pPr>
            <a:r>
              <a:rPr lang="en-US" sz="1600" b="1" dirty="0"/>
              <a:t>Makena Coffman, </a:t>
            </a:r>
            <a:r>
              <a:rPr lang="en-US" sz="1600" i="1" dirty="0"/>
              <a:t>University of Hawai‘i at </a:t>
            </a:r>
            <a:r>
              <a:rPr lang="en-US" sz="1600" i="1" dirty="0" err="1"/>
              <a:t>Mānoa</a:t>
            </a:r>
            <a:r>
              <a:rPr lang="en-US" sz="1600" i="1" dirty="0"/>
              <a:t>, Urban and Regional Planning</a:t>
            </a:r>
          </a:p>
          <a:p>
            <a:pPr marL="228600" indent="-228600">
              <a:spcAft>
                <a:spcPts val="300"/>
              </a:spcAft>
            </a:pPr>
            <a:r>
              <a:rPr lang="en-US" sz="1600" b="1" dirty="0"/>
              <a:t>Chris Conger, </a:t>
            </a:r>
            <a:r>
              <a:rPr lang="en-US" sz="1600" i="1" dirty="0"/>
              <a:t>Sea Engineering, Inc.</a:t>
            </a:r>
          </a:p>
          <a:p>
            <a:pPr marL="228600" indent="-228600">
              <a:spcAft>
                <a:spcPts val="300"/>
              </a:spcAft>
            </a:pPr>
            <a:r>
              <a:rPr lang="en-US" sz="1600" b="1" dirty="0"/>
              <a:t>Kitty Courtney, </a:t>
            </a:r>
            <a:r>
              <a:rPr lang="en-US" sz="1600" i="1" dirty="0"/>
              <a:t>Tetra Tech, Inc.</a:t>
            </a:r>
          </a:p>
          <a:p>
            <a:pPr marL="228600" indent="-228600">
              <a:spcAft>
                <a:spcPts val="300"/>
              </a:spcAft>
            </a:pPr>
            <a:r>
              <a:rPr lang="en-US" sz="1600" b="1" dirty="0"/>
              <a:t>Stanton </a:t>
            </a:r>
            <a:r>
              <a:rPr lang="en-US" sz="1600" b="1" dirty="0" err="1"/>
              <a:t>Enomoto</a:t>
            </a:r>
            <a:r>
              <a:rPr lang="en-US" sz="1600" b="1" dirty="0"/>
              <a:t>, </a:t>
            </a:r>
            <a:r>
              <a:rPr lang="en-US" sz="1600" i="1" dirty="0"/>
              <a:t>Pacific Islands Climate Change Cooperative</a:t>
            </a:r>
          </a:p>
          <a:p>
            <a:pPr marL="228600" indent="-228600">
              <a:spcAft>
                <a:spcPts val="300"/>
              </a:spcAft>
            </a:pPr>
            <a:r>
              <a:rPr lang="en-US" sz="1600" b="1" dirty="0"/>
              <a:t>Patricia </a:t>
            </a:r>
            <a:r>
              <a:rPr lang="en-US" sz="1600" b="1" dirty="0" err="1"/>
              <a:t>Fifita</a:t>
            </a:r>
            <a:r>
              <a:rPr lang="en-US" sz="1600" b="1" dirty="0"/>
              <a:t>, </a:t>
            </a:r>
            <a:r>
              <a:rPr lang="en-US" sz="1600" i="1" dirty="0"/>
              <a:t>University of Hawai‘i, Pacific Islands Climate Change Cooperative</a:t>
            </a:r>
          </a:p>
          <a:p>
            <a:pPr marL="228600" indent="-228600">
              <a:spcAft>
                <a:spcPts val="300"/>
              </a:spcAft>
            </a:pPr>
            <a:r>
              <a:rPr lang="en-US" sz="1600" b="1" dirty="0"/>
              <a:t>Lucas </a:t>
            </a:r>
            <a:r>
              <a:rPr lang="en-US" sz="1600" b="1" dirty="0" err="1"/>
              <a:t>Fortini</a:t>
            </a:r>
            <a:r>
              <a:rPr lang="en-US" sz="1600" b="1" dirty="0"/>
              <a:t>, </a:t>
            </a:r>
            <a:r>
              <a:rPr lang="en-US" sz="1600" i="1" dirty="0"/>
              <a:t>USGS Pacific Island Ecosystems Research Center</a:t>
            </a:r>
          </a:p>
        </p:txBody>
      </p:sp>
      <p:sp>
        <p:nvSpPr>
          <p:cNvPr id="3" name="Text Placeholder 2">
            <a:extLst>
              <a:ext uri="{FF2B5EF4-FFF2-40B4-BE49-F238E27FC236}">
                <a16:creationId xmlns:a16="http://schemas.microsoft.com/office/drawing/2014/main" id="{6385BA74-E572-6949-95D3-8FBD0C6EDB6B}"/>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2CA7BF34-4AB3-004E-85CA-6B6F9FC5F3E7}"/>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4106F611-994B-7A44-A5D3-534798D51D96}"/>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72662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BC0B4-A308-8E4F-822A-85BBC754460D}"/>
              </a:ext>
            </a:extLst>
          </p:cNvPr>
          <p:cNvSpPr>
            <a:spLocks noGrp="1"/>
          </p:cNvSpPr>
          <p:nvPr>
            <p:ph idx="1"/>
          </p:nvPr>
        </p:nvSpPr>
        <p:spPr/>
        <p:txBody>
          <a:bodyPr numCol="2">
            <a:noAutofit/>
          </a:bodyPr>
          <a:lstStyle/>
          <a:p>
            <a:pPr marL="228600" indent="-228600">
              <a:spcAft>
                <a:spcPts val="300"/>
              </a:spcAft>
            </a:pPr>
            <a:r>
              <a:rPr lang="en-US" sz="1800" b="1" dirty="0">
                <a:solidFill>
                  <a:srgbClr val="385623"/>
                </a:solidFill>
              </a:rPr>
              <a:t>Technical Contributors (cont.)</a:t>
            </a:r>
          </a:p>
          <a:p>
            <a:pPr marL="228600" indent="-228600">
              <a:spcAft>
                <a:spcPts val="300"/>
              </a:spcAft>
            </a:pPr>
            <a:r>
              <a:rPr lang="en-US" sz="1600" b="1" dirty="0"/>
              <a:t>Abby Frazier, </a:t>
            </a:r>
            <a:r>
              <a:rPr lang="en-US" sz="1600" i="1" dirty="0"/>
              <a:t>USDA Forest Service</a:t>
            </a:r>
          </a:p>
          <a:p>
            <a:pPr marL="228600" indent="-228600">
              <a:spcAft>
                <a:spcPts val="300"/>
              </a:spcAft>
            </a:pPr>
            <a:r>
              <a:rPr lang="en-US" sz="1600" b="1" dirty="0"/>
              <a:t>Kathleen Stearns Friday, </a:t>
            </a:r>
            <a:r>
              <a:rPr lang="en-US" sz="1600" i="1" dirty="0"/>
              <a:t>USDA Forest Service, Institute of Pacific Islands Forestry</a:t>
            </a:r>
          </a:p>
          <a:p>
            <a:pPr marL="228600" indent="-228600">
              <a:spcAft>
                <a:spcPts val="300"/>
              </a:spcAft>
            </a:pPr>
            <a:r>
              <a:rPr lang="en-US" sz="1600" b="1" dirty="0"/>
              <a:t>Neal </a:t>
            </a:r>
            <a:r>
              <a:rPr lang="en-US" sz="1600" b="1" dirty="0" err="1"/>
              <a:t>Fujii</a:t>
            </a:r>
            <a:r>
              <a:rPr lang="en-US" sz="1600" b="1" dirty="0"/>
              <a:t>, </a:t>
            </a:r>
            <a:r>
              <a:rPr lang="en-US" sz="1600" i="1" dirty="0"/>
              <a:t>State of Hawai‘i Commission on Water Resource Management</a:t>
            </a:r>
          </a:p>
          <a:p>
            <a:pPr marL="228600" indent="-228600">
              <a:spcAft>
                <a:spcPts val="300"/>
              </a:spcAft>
            </a:pPr>
            <a:r>
              <a:rPr lang="en-US" sz="1600" b="1" dirty="0"/>
              <a:t>Ruth Gates, </a:t>
            </a:r>
            <a:r>
              <a:rPr lang="en-US" sz="1600" i="1" dirty="0"/>
              <a:t>University of Hawai‘i at </a:t>
            </a:r>
            <a:r>
              <a:rPr lang="en-US" sz="1600" i="1" dirty="0" err="1"/>
              <a:t>Mānoa</a:t>
            </a:r>
            <a:r>
              <a:rPr lang="en-US" sz="1600" i="1" dirty="0"/>
              <a:t>, School of Ocean and Earth Science and Technology </a:t>
            </a:r>
          </a:p>
          <a:p>
            <a:pPr marL="228600" indent="-228600">
              <a:spcAft>
                <a:spcPts val="300"/>
              </a:spcAft>
            </a:pPr>
            <a:r>
              <a:rPr lang="en-US" sz="1600" b="1" dirty="0"/>
              <a:t>Christian </a:t>
            </a:r>
            <a:r>
              <a:rPr lang="en-US" sz="1600" b="1" dirty="0" err="1"/>
              <a:t>Giardina</a:t>
            </a:r>
            <a:r>
              <a:rPr lang="en-US" sz="1600" b="1" dirty="0"/>
              <a:t>, </a:t>
            </a:r>
            <a:r>
              <a:rPr lang="en-US" sz="1600" i="1" dirty="0"/>
              <a:t>U.S. Forest Service, Institute of Pacific Islands Forestry</a:t>
            </a:r>
          </a:p>
          <a:p>
            <a:pPr marL="228600" indent="-228600">
              <a:spcAft>
                <a:spcPts val="300"/>
              </a:spcAft>
            </a:pPr>
            <a:r>
              <a:rPr lang="en-US" sz="1600" b="1" dirty="0"/>
              <a:t>Scott Glenn, </a:t>
            </a:r>
            <a:r>
              <a:rPr lang="en-US" sz="1600" i="1" dirty="0"/>
              <a:t>State of Hawai‘i Department of Health, Office of Environmental Quality Control</a:t>
            </a:r>
          </a:p>
          <a:p>
            <a:pPr marL="228600" indent="-228600">
              <a:spcAft>
                <a:spcPts val="300"/>
              </a:spcAft>
            </a:pPr>
            <a:r>
              <a:rPr lang="en-US" sz="1600" b="1" dirty="0"/>
              <a:t>Matt </a:t>
            </a:r>
            <a:r>
              <a:rPr lang="en-US" sz="1600" b="1" dirty="0" err="1"/>
              <a:t>Gonser</a:t>
            </a:r>
            <a:r>
              <a:rPr lang="en-US" sz="1600" b="1" dirty="0"/>
              <a:t>, </a:t>
            </a:r>
            <a:r>
              <a:rPr lang="en-US" sz="1600" i="1" dirty="0"/>
              <a:t>University of Hawai‘i Sea Grant</a:t>
            </a:r>
          </a:p>
          <a:p>
            <a:pPr marL="228600" indent="-228600">
              <a:spcAft>
                <a:spcPts val="300"/>
              </a:spcAft>
            </a:pPr>
            <a:r>
              <a:rPr lang="en-US" sz="1600" b="1" dirty="0"/>
              <a:t>Jamie Gove, </a:t>
            </a:r>
            <a:r>
              <a:rPr lang="en-US" sz="1600" i="1" dirty="0"/>
              <a:t>NOAA Pacific Islands Fisheries Science Center</a:t>
            </a:r>
          </a:p>
          <a:p>
            <a:pPr marL="228600" indent="-228600">
              <a:spcAft>
                <a:spcPts val="300"/>
              </a:spcAft>
            </a:pPr>
            <a:r>
              <a:rPr lang="en-US" sz="1600" b="1" dirty="0"/>
              <a:t>Robbie Greene, </a:t>
            </a:r>
            <a:r>
              <a:rPr lang="en-US" sz="1600" i="1" dirty="0"/>
              <a:t>CNMI Bureau of Environmental and Coastal Quality</a:t>
            </a:r>
          </a:p>
          <a:p>
            <a:pPr marL="228600" indent="-228600">
              <a:spcAft>
                <a:spcPts val="300"/>
              </a:spcAft>
            </a:pPr>
            <a:r>
              <a:rPr lang="en-US" sz="1600" b="1" dirty="0"/>
              <a:t>Shellie </a:t>
            </a:r>
            <a:r>
              <a:rPr lang="en-US" sz="1600" b="1" dirty="0" err="1"/>
              <a:t>Habel</a:t>
            </a:r>
            <a:r>
              <a:rPr lang="en-US" sz="1600" b="1" dirty="0"/>
              <a:t>, </a:t>
            </a:r>
            <a:r>
              <a:rPr lang="en-US" sz="1600" i="1" dirty="0"/>
              <a:t>University of Hawai‘i at </a:t>
            </a:r>
            <a:r>
              <a:rPr lang="en-US" sz="1600" i="1" dirty="0" err="1"/>
              <a:t>Mānoa</a:t>
            </a:r>
            <a:r>
              <a:rPr lang="en-US" sz="1600" i="1" dirty="0"/>
              <a:t>, School of Ocean and Earth Science and Technology </a:t>
            </a:r>
          </a:p>
          <a:p>
            <a:pPr marL="228600" indent="-228600">
              <a:spcAft>
                <a:spcPts val="300"/>
              </a:spcAft>
            </a:pPr>
            <a:r>
              <a:rPr lang="en-US" sz="1600" b="1" dirty="0"/>
              <a:t>Justin Hospital, </a:t>
            </a:r>
            <a:r>
              <a:rPr lang="en-US" sz="1600" i="1" dirty="0"/>
              <a:t>NOAA Pacific Islands Fisheries Science Center</a:t>
            </a:r>
          </a:p>
          <a:p>
            <a:pPr marL="228600" indent="-228600">
              <a:spcAft>
                <a:spcPts val="300"/>
              </a:spcAft>
            </a:pPr>
            <a:r>
              <a:rPr lang="en-US" sz="1600" b="1" dirty="0"/>
              <a:t>Darcy Hu, </a:t>
            </a:r>
            <a:r>
              <a:rPr lang="en-US" sz="1600" i="1" dirty="0"/>
              <a:t>National Park Service</a:t>
            </a:r>
          </a:p>
          <a:p>
            <a:pPr marL="228600" indent="-228600">
              <a:spcAft>
                <a:spcPts val="300"/>
              </a:spcAft>
            </a:pPr>
            <a:r>
              <a:rPr lang="en-US" sz="1600" b="1" dirty="0"/>
              <a:t>Jim Jacobi, </a:t>
            </a:r>
            <a:r>
              <a:rPr lang="en-US" sz="1600" i="1" dirty="0"/>
              <a:t>U.S. Geological Survey</a:t>
            </a:r>
          </a:p>
          <a:p>
            <a:pPr marL="228600" indent="-228600">
              <a:spcAft>
                <a:spcPts val="300"/>
              </a:spcAft>
            </a:pPr>
            <a:r>
              <a:rPr lang="en-US" sz="1600" b="1" dirty="0"/>
              <a:t>Krista Jaspers, </a:t>
            </a:r>
            <a:r>
              <a:rPr lang="en-US" sz="1600" i="1" dirty="0"/>
              <a:t>East-West Center, Pacific RISA</a:t>
            </a:r>
          </a:p>
          <a:p>
            <a:pPr marL="228600" indent="-228600">
              <a:spcAft>
                <a:spcPts val="300"/>
              </a:spcAft>
            </a:pPr>
            <a:r>
              <a:rPr lang="en-US" sz="1600" b="1" dirty="0"/>
              <a:t>Todd Jones, </a:t>
            </a:r>
            <a:r>
              <a:rPr lang="en-US" sz="1600" i="1" dirty="0"/>
              <a:t>NOAA Pacific Islands Fisheries Science Center</a:t>
            </a:r>
          </a:p>
          <a:p>
            <a:pPr marL="228600" indent="-228600">
              <a:spcAft>
                <a:spcPts val="300"/>
              </a:spcAft>
            </a:pPr>
            <a:r>
              <a:rPr lang="en-US" sz="1600" b="1" dirty="0"/>
              <a:t>Charles </a:t>
            </a:r>
            <a:r>
              <a:rPr lang="en-US" sz="1600" b="1" dirty="0" err="1"/>
              <a:t>Kaaiai</a:t>
            </a:r>
            <a:r>
              <a:rPr lang="en-US" sz="1600" b="1" dirty="0"/>
              <a:t>, </a:t>
            </a:r>
            <a:r>
              <a:rPr lang="en-US" sz="1600" i="1" dirty="0"/>
              <a:t>Western Pacific Regional Fishery Management Council</a:t>
            </a:r>
          </a:p>
        </p:txBody>
      </p:sp>
      <p:sp>
        <p:nvSpPr>
          <p:cNvPr id="3" name="Text Placeholder 2">
            <a:extLst>
              <a:ext uri="{FF2B5EF4-FFF2-40B4-BE49-F238E27FC236}">
                <a16:creationId xmlns:a16="http://schemas.microsoft.com/office/drawing/2014/main" id="{6385BA74-E572-6949-95D3-8FBD0C6EDB6B}"/>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2CA7BF34-4AB3-004E-85CA-6B6F9FC5F3E7}"/>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4106F611-994B-7A44-A5D3-534798D51D96}"/>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406878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BC0B4-A308-8E4F-822A-85BBC754460D}"/>
              </a:ext>
            </a:extLst>
          </p:cNvPr>
          <p:cNvSpPr>
            <a:spLocks noGrp="1"/>
          </p:cNvSpPr>
          <p:nvPr>
            <p:ph idx="1"/>
          </p:nvPr>
        </p:nvSpPr>
        <p:spPr/>
        <p:txBody>
          <a:bodyPr numCol="2">
            <a:noAutofit/>
          </a:bodyPr>
          <a:lstStyle/>
          <a:p>
            <a:pPr marL="228600" indent="-228600">
              <a:spcAft>
                <a:spcPts val="300"/>
              </a:spcAft>
            </a:pPr>
            <a:r>
              <a:rPr lang="en-US" sz="1800" b="1" dirty="0">
                <a:solidFill>
                  <a:srgbClr val="385623"/>
                </a:solidFill>
              </a:rPr>
              <a:t>Technical Contributors (cont.)</a:t>
            </a:r>
          </a:p>
          <a:p>
            <a:pPr marL="228600" indent="-228600">
              <a:spcAft>
                <a:spcPts val="300"/>
              </a:spcAft>
            </a:pPr>
            <a:r>
              <a:rPr lang="en-US" sz="1600" b="1" dirty="0"/>
              <a:t>Lauren </a:t>
            </a:r>
            <a:r>
              <a:rPr lang="en-US" sz="1600" b="1" dirty="0" err="1"/>
              <a:t>Kapono</a:t>
            </a:r>
            <a:r>
              <a:rPr lang="en-US" sz="1600" b="1" dirty="0"/>
              <a:t>, </a:t>
            </a:r>
            <a:r>
              <a:rPr lang="en-US" sz="1600" i="1" dirty="0"/>
              <a:t>NOAA </a:t>
            </a:r>
            <a:r>
              <a:rPr lang="en-US" sz="1600" i="1" dirty="0" err="1"/>
              <a:t>Papahānaumokuākea</a:t>
            </a:r>
            <a:r>
              <a:rPr lang="en-US" sz="1600" i="1" dirty="0"/>
              <a:t> Marine National Monument</a:t>
            </a:r>
          </a:p>
          <a:p>
            <a:pPr marL="228600" indent="-228600">
              <a:spcAft>
                <a:spcPts val="300"/>
              </a:spcAft>
            </a:pPr>
            <a:r>
              <a:rPr lang="en-US" sz="1600" b="1" dirty="0" err="1"/>
              <a:t>Hiʻilei</a:t>
            </a:r>
            <a:r>
              <a:rPr lang="en-US" sz="1600" b="1" dirty="0"/>
              <a:t> </a:t>
            </a:r>
            <a:r>
              <a:rPr lang="en-US" sz="1600" b="1" dirty="0" err="1"/>
              <a:t>Kawelo</a:t>
            </a:r>
            <a:r>
              <a:rPr lang="en-US" sz="1600" b="1" dirty="0"/>
              <a:t>, </a:t>
            </a:r>
            <a:r>
              <a:rPr lang="en-US" sz="1600" i="1" dirty="0"/>
              <a:t>Paepae O </a:t>
            </a:r>
            <a:r>
              <a:rPr lang="en-US" sz="1600" i="1" dirty="0" err="1"/>
              <a:t>Heʻeia</a:t>
            </a:r>
            <a:endParaRPr lang="en-US" sz="1600" i="1" dirty="0"/>
          </a:p>
          <a:p>
            <a:pPr marL="228600" indent="-228600">
              <a:spcAft>
                <a:spcPts val="300"/>
              </a:spcAft>
            </a:pPr>
            <a:r>
              <a:rPr lang="en-US" sz="1600" b="1" dirty="0"/>
              <a:t>Benton </a:t>
            </a:r>
            <a:r>
              <a:rPr lang="en-US" sz="1600" b="1" dirty="0" err="1"/>
              <a:t>Kealii</a:t>
            </a:r>
            <a:r>
              <a:rPr lang="en-US" sz="1600" b="1" dirty="0"/>
              <a:t> Pang, </a:t>
            </a:r>
            <a:r>
              <a:rPr lang="en-US" sz="1600" i="1" dirty="0"/>
              <a:t>U.S. Fish and Wildlife Service</a:t>
            </a:r>
          </a:p>
          <a:p>
            <a:pPr marL="228600" indent="-228600">
              <a:spcAft>
                <a:spcPts val="300"/>
              </a:spcAft>
            </a:pPr>
            <a:r>
              <a:rPr lang="en-US" sz="1600" b="1" dirty="0"/>
              <a:t>Karl Kim, </a:t>
            </a:r>
            <a:r>
              <a:rPr lang="en-US" sz="1600" i="1" dirty="0"/>
              <a:t>University of Hawai‘i, National Disaster Preparedness Training Center </a:t>
            </a:r>
          </a:p>
          <a:p>
            <a:pPr marL="228600" indent="-228600">
              <a:spcAft>
                <a:spcPts val="300"/>
              </a:spcAft>
            </a:pPr>
            <a:r>
              <a:rPr lang="en-US" sz="1600" b="1" dirty="0"/>
              <a:t>Jeremy Kimura, </a:t>
            </a:r>
            <a:r>
              <a:rPr lang="en-US" sz="1600" i="1" dirty="0"/>
              <a:t>State of Hawai‘i Commission on Water Resource Management</a:t>
            </a:r>
          </a:p>
          <a:p>
            <a:pPr marL="228600" indent="-228600">
              <a:spcAft>
                <a:spcPts val="300"/>
              </a:spcAft>
            </a:pPr>
            <a:r>
              <a:rPr lang="en-US" sz="1600" b="1" dirty="0"/>
              <a:t>Romina King, </a:t>
            </a:r>
            <a:r>
              <a:rPr lang="en-US" sz="1600" i="1" dirty="0"/>
              <a:t>University of Guam and Pacific Islands Climate Adaptation Science Center </a:t>
            </a:r>
          </a:p>
          <a:p>
            <a:pPr marL="228600" indent="-228600">
              <a:spcAft>
                <a:spcPts val="300"/>
              </a:spcAft>
            </a:pPr>
            <a:r>
              <a:rPr lang="en-US" sz="1600" b="1" dirty="0"/>
              <a:t>Randy </a:t>
            </a:r>
            <a:r>
              <a:rPr lang="en-US" sz="1600" b="1" dirty="0" err="1"/>
              <a:t>Kosaki</a:t>
            </a:r>
            <a:r>
              <a:rPr lang="en-US" sz="1600" b="1" dirty="0"/>
              <a:t>, </a:t>
            </a:r>
            <a:r>
              <a:rPr lang="en-US" sz="1600" i="1" dirty="0"/>
              <a:t>National Oceanic and Atmospheric Administration</a:t>
            </a:r>
          </a:p>
          <a:p>
            <a:pPr marL="228600" indent="-228600">
              <a:spcAft>
                <a:spcPts val="300"/>
              </a:spcAft>
            </a:pPr>
            <a:r>
              <a:rPr lang="en-US" sz="1600" b="1" dirty="0"/>
              <a:t>Michael Kruk, </a:t>
            </a:r>
            <a:r>
              <a:rPr lang="en-US" sz="1600" i="1" dirty="0"/>
              <a:t>ERT, Inc. </a:t>
            </a:r>
          </a:p>
          <a:p>
            <a:pPr marL="228600" indent="-228600">
              <a:spcAft>
                <a:spcPts val="300"/>
              </a:spcAft>
            </a:pPr>
            <a:r>
              <a:rPr lang="en-US" sz="1600" b="1" dirty="0"/>
              <a:t>Mark Lander, </a:t>
            </a:r>
            <a:r>
              <a:rPr lang="en-US" sz="1600" i="1" dirty="0"/>
              <a:t>University of Guam, Water and Environmental Research Institute </a:t>
            </a:r>
          </a:p>
          <a:p>
            <a:pPr marL="228600" indent="-228600">
              <a:spcAft>
                <a:spcPts val="300"/>
              </a:spcAft>
            </a:pPr>
            <a:r>
              <a:rPr lang="en-US" sz="1600" b="1" dirty="0"/>
              <a:t>Leah </a:t>
            </a:r>
            <a:r>
              <a:rPr lang="en-US" sz="1600" b="1" dirty="0" err="1"/>
              <a:t>Laramee</a:t>
            </a:r>
            <a:r>
              <a:rPr lang="en-US" sz="1600" b="1" dirty="0"/>
              <a:t>, </a:t>
            </a:r>
            <a:r>
              <a:rPr lang="en-US" sz="1600" i="1" dirty="0"/>
              <a:t>State of </a:t>
            </a:r>
            <a:r>
              <a:rPr lang="en-US" sz="1600" i="1" dirty="0" err="1"/>
              <a:t>Hawaiʻi</a:t>
            </a:r>
            <a:r>
              <a:rPr lang="en-US" sz="1600" i="1" dirty="0"/>
              <a:t> Department of Land and Natural Resources</a:t>
            </a:r>
          </a:p>
          <a:p>
            <a:pPr marL="228600" indent="-228600">
              <a:spcAft>
                <a:spcPts val="300"/>
              </a:spcAft>
            </a:pPr>
            <a:r>
              <a:rPr lang="en-US" sz="1600" b="1" dirty="0" err="1"/>
              <a:t>Noelani</a:t>
            </a:r>
            <a:r>
              <a:rPr lang="en-US" sz="1600" b="1" dirty="0"/>
              <a:t> Lee, </a:t>
            </a:r>
            <a:r>
              <a:rPr lang="en-US" sz="1600" i="1" dirty="0"/>
              <a:t>Ka </a:t>
            </a:r>
            <a:r>
              <a:rPr lang="en-US" sz="1600" i="1" dirty="0" err="1"/>
              <a:t>Honua</a:t>
            </a:r>
            <a:r>
              <a:rPr lang="en-US" sz="1600" i="1" dirty="0"/>
              <a:t> </a:t>
            </a:r>
            <a:r>
              <a:rPr lang="en-US" sz="1600" i="1" dirty="0" err="1"/>
              <a:t>Momona</a:t>
            </a:r>
            <a:endParaRPr lang="en-US" sz="1600" i="1" dirty="0"/>
          </a:p>
          <a:p>
            <a:pPr marL="228600" indent="-228600">
              <a:spcAft>
                <a:spcPts val="300"/>
              </a:spcAft>
            </a:pPr>
            <a:r>
              <a:rPr lang="en-US" sz="1600" b="1" dirty="0"/>
              <a:t>Sam </a:t>
            </a:r>
            <a:r>
              <a:rPr lang="en-US" sz="1600" b="1" dirty="0" err="1"/>
              <a:t>Lemmo</a:t>
            </a:r>
            <a:r>
              <a:rPr lang="en-US" sz="1600" b="1" dirty="0"/>
              <a:t>, </a:t>
            </a:r>
            <a:r>
              <a:rPr lang="en-US" sz="1600" i="1" dirty="0"/>
              <a:t>State of Hawai‘i Department of Land and Natural Resources, Interagency Climate Adaptation Committee</a:t>
            </a:r>
          </a:p>
          <a:p>
            <a:pPr marL="228600" indent="-228600">
              <a:spcAft>
                <a:spcPts val="300"/>
              </a:spcAft>
            </a:pPr>
            <a:r>
              <a:rPr lang="en-US" sz="1600" b="1" dirty="0"/>
              <a:t>Rhonda </a:t>
            </a:r>
            <a:r>
              <a:rPr lang="en-US" sz="1600" b="1" dirty="0" err="1"/>
              <a:t>Loh</a:t>
            </a:r>
            <a:r>
              <a:rPr lang="en-US" sz="1600" b="1" dirty="0"/>
              <a:t>, </a:t>
            </a:r>
            <a:r>
              <a:rPr lang="en-US" sz="1600" i="1" dirty="0" err="1"/>
              <a:t>Hawaiʻi</a:t>
            </a:r>
            <a:r>
              <a:rPr lang="en-US" sz="1600" i="1" dirty="0"/>
              <a:t> Volcanoes National Park</a:t>
            </a:r>
          </a:p>
          <a:p>
            <a:pPr marL="228600" indent="-228600">
              <a:spcAft>
                <a:spcPts val="300"/>
              </a:spcAft>
            </a:pPr>
            <a:r>
              <a:rPr lang="en-US" sz="1600" b="1" dirty="0"/>
              <a:t>Richard </a:t>
            </a:r>
            <a:r>
              <a:rPr lang="en-US" sz="1600" b="1" dirty="0" err="1"/>
              <a:t>MacKenzie</a:t>
            </a:r>
            <a:r>
              <a:rPr lang="en-US" sz="1600" b="1" dirty="0"/>
              <a:t>, </a:t>
            </a:r>
            <a:r>
              <a:rPr lang="en-US" sz="1600" i="1" dirty="0"/>
              <a:t>USDA Forest Service, Institute of Pacific Islands Forestry</a:t>
            </a:r>
          </a:p>
          <a:p>
            <a:pPr marL="228600" indent="-228600">
              <a:spcAft>
                <a:spcPts val="300"/>
              </a:spcAft>
            </a:pPr>
            <a:r>
              <a:rPr lang="en-US" sz="1600" b="1" dirty="0"/>
              <a:t>John </a:t>
            </a:r>
            <a:r>
              <a:rPr lang="en-US" sz="1600" b="1" dirty="0" err="1"/>
              <a:t>Marra</a:t>
            </a:r>
            <a:r>
              <a:rPr lang="en-US" sz="1600" b="1" dirty="0"/>
              <a:t>, </a:t>
            </a:r>
            <a:r>
              <a:rPr lang="en-US" sz="1600" i="1" dirty="0"/>
              <a:t>National Oceanic and Atmospheric Administration</a:t>
            </a:r>
          </a:p>
          <a:p>
            <a:pPr marL="228600" indent="-228600">
              <a:spcAft>
                <a:spcPts val="300"/>
              </a:spcAft>
            </a:pPr>
            <a:r>
              <a:rPr lang="en-US" sz="1600" b="1" dirty="0"/>
              <a:t>Xavier </a:t>
            </a:r>
            <a:r>
              <a:rPr lang="en-US" sz="1600" b="1" dirty="0" err="1"/>
              <a:t>Matsutaro</a:t>
            </a:r>
            <a:r>
              <a:rPr lang="en-US" sz="1600" b="1" dirty="0"/>
              <a:t>, </a:t>
            </a:r>
            <a:r>
              <a:rPr lang="en-US" sz="1600" i="1" dirty="0"/>
              <a:t>Republic of Palau, Office of Climate Change</a:t>
            </a:r>
          </a:p>
          <a:p>
            <a:pPr marL="228600" indent="-228600">
              <a:spcAft>
                <a:spcPts val="300"/>
              </a:spcAft>
            </a:pPr>
            <a:r>
              <a:rPr lang="en-US" sz="1600" b="1" dirty="0"/>
              <a:t>Marie McKenzie, </a:t>
            </a:r>
            <a:r>
              <a:rPr lang="en-US" sz="1600" i="1" dirty="0"/>
              <a:t>Pacific Islands Climate Change Cooperative </a:t>
            </a:r>
          </a:p>
        </p:txBody>
      </p:sp>
      <p:sp>
        <p:nvSpPr>
          <p:cNvPr id="3" name="Text Placeholder 2">
            <a:extLst>
              <a:ext uri="{FF2B5EF4-FFF2-40B4-BE49-F238E27FC236}">
                <a16:creationId xmlns:a16="http://schemas.microsoft.com/office/drawing/2014/main" id="{6385BA74-E572-6949-95D3-8FBD0C6EDB6B}"/>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2CA7BF34-4AB3-004E-85CA-6B6F9FC5F3E7}"/>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4106F611-994B-7A44-A5D3-534798D51D96}"/>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426034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BC0B4-A308-8E4F-822A-85BBC754460D}"/>
              </a:ext>
            </a:extLst>
          </p:cNvPr>
          <p:cNvSpPr>
            <a:spLocks noGrp="1"/>
          </p:cNvSpPr>
          <p:nvPr>
            <p:ph idx="1"/>
          </p:nvPr>
        </p:nvSpPr>
        <p:spPr/>
        <p:txBody>
          <a:bodyPr numCol="2">
            <a:noAutofit/>
          </a:bodyPr>
          <a:lstStyle/>
          <a:p>
            <a:pPr marL="228600" indent="-228600">
              <a:spcAft>
                <a:spcPts val="300"/>
              </a:spcAft>
            </a:pPr>
            <a:r>
              <a:rPr lang="en-US" sz="1800" b="1" dirty="0">
                <a:solidFill>
                  <a:srgbClr val="385623"/>
                </a:solidFill>
              </a:rPr>
              <a:t>Technical Contributors (cont.)</a:t>
            </a:r>
          </a:p>
          <a:p>
            <a:pPr marL="228600" indent="-228600">
              <a:spcAft>
                <a:spcPts val="300"/>
              </a:spcAft>
            </a:pPr>
            <a:r>
              <a:rPr lang="en-US" sz="1600" b="1" dirty="0"/>
              <a:t>Mark Merrifield, </a:t>
            </a:r>
            <a:r>
              <a:rPr lang="en-US" sz="1600" i="1" dirty="0"/>
              <a:t>University of Hawai‘i at </a:t>
            </a:r>
            <a:r>
              <a:rPr lang="en-US" sz="1600" i="1" dirty="0" err="1"/>
              <a:t>Mānoa</a:t>
            </a:r>
            <a:endParaRPr lang="en-US" sz="1600" i="1" dirty="0"/>
          </a:p>
          <a:p>
            <a:pPr marL="228600" indent="-228600">
              <a:spcAft>
                <a:spcPts val="300"/>
              </a:spcAft>
            </a:pPr>
            <a:r>
              <a:rPr lang="en-US" sz="1600" b="1" dirty="0"/>
              <a:t>Wendy Miles, </a:t>
            </a:r>
            <a:r>
              <a:rPr lang="en-US" sz="1600" i="1" dirty="0"/>
              <a:t>Pacific Islands Climate Change Cooperative</a:t>
            </a:r>
          </a:p>
          <a:p>
            <a:pPr marL="228600" indent="-228600">
              <a:spcAft>
                <a:spcPts val="300"/>
              </a:spcAft>
            </a:pPr>
            <a:r>
              <a:rPr lang="en-US" sz="1600" b="1" dirty="0"/>
              <a:t>Lenore </a:t>
            </a:r>
            <a:r>
              <a:rPr lang="en-US" sz="1600" b="1" dirty="0" err="1"/>
              <a:t>Ohye</a:t>
            </a:r>
            <a:r>
              <a:rPr lang="en-US" sz="1600" b="1" dirty="0"/>
              <a:t>, </a:t>
            </a:r>
            <a:r>
              <a:rPr lang="en-US" sz="1600" i="1" dirty="0"/>
              <a:t>State of Hawai‘i Commission on Water Resource Management</a:t>
            </a:r>
          </a:p>
          <a:p>
            <a:pPr marL="228600" indent="-228600">
              <a:spcAft>
                <a:spcPts val="300"/>
              </a:spcAft>
            </a:pPr>
            <a:r>
              <a:rPr lang="en-US" sz="1600" b="1" dirty="0"/>
              <a:t>Kirsten Oleson, </a:t>
            </a:r>
            <a:r>
              <a:rPr lang="en-US" sz="1600" i="1" dirty="0"/>
              <a:t>University of Hawai‘i at </a:t>
            </a:r>
            <a:r>
              <a:rPr lang="en-US" sz="1600" i="1" dirty="0" err="1"/>
              <a:t>Mānoa</a:t>
            </a:r>
            <a:endParaRPr lang="en-US" sz="1600" i="1" dirty="0"/>
          </a:p>
          <a:p>
            <a:pPr marL="228600" indent="-228600">
              <a:spcAft>
                <a:spcPts val="300"/>
              </a:spcAft>
            </a:pPr>
            <a:r>
              <a:rPr lang="en-US" sz="1600" b="1" dirty="0"/>
              <a:t>Tom Oliver, </a:t>
            </a:r>
            <a:r>
              <a:rPr lang="en-US" sz="1600" i="1" dirty="0"/>
              <a:t>University of </a:t>
            </a:r>
            <a:r>
              <a:rPr lang="en-US" sz="1600" i="1" dirty="0" err="1"/>
              <a:t>Hawaiʻi</a:t>
            </a:r>
            <a:r>
              <a:rPr lang="en-US" sz="1600" i="1" dirty="0"/>
              <a:t> at </a:t>
            </a:r>
            <a:r>
              <a:rPr lang="en-US" sz="1600" i="1" dirty="0" err="1"/>
              <a:t>Mānoa</a:t>
            </a:r>
            <a:r>
              <a:rPr lang="en-US" sz="1600" i="1" dirty="0"/>
              <a:t>, Joint Institute for Marine and Atmospheric Research </a:t>
            </a:r>
          </a:p>
          <a:p>
            <a:pPr marL="228600" indent="-228600">
              <a:spcAft>
                <a:spcPts val="300"/>
              </a:spcAft>
            </a:pPr>
            <a:r>
              <a:rPr lang="en-US" sz="1600" b="1" dirty="0"/>
              <a:t>Tara Owens, </a:t>
            </a:r>
            <a:r>
              <a:rPr lang="en-US" sz="1600" i="1" dirty="0"/>
              <a:t>University of Hawai‘i Sea Grant</a:t>
            </a:r>
          </a:p>
          <a:p>
            <a:pPr marL="228600" indent="-228600">
              <a:spcAft>
                <a:spcPts val="300"/>
              </a:spcAft>
            </a:pPr>
            <a:r>
              <a:rPr lang="en-US" sz="1600" b="1" dirty="0"/>
              <a:t>Jessica </a:t>
            </a:r>
            <a:r>
              <a:rPr lang="en-US" sz="1600" b="1" dirty="0" err="1"/>
              <a:t>Podoski</a:t>
            </a:r>
            <a:r>
              <a:rPr lang="en-US" sz="1600" b="1" dirty="0"/>
              <a:t>, </a:t>
            </a:r>
            <a:r>
              <a:rPr lang="en-US" sz="1600" i="1" dirty="0"/>
              <a:t>U.S. Army Corps of Engineers—Fort Shafter</a:t>
            </a:r>
          </a:p>
          <a:p>
            <a:pPr marL="228600" indent="-228600">
              <a:spcAft>
                <a:spcPts val="300"/>
              </a:spcAft>
            </a:pPr>
            <a:r>
              <a:rPr lang="en-US" sz="1600" b="1" dirty="0"/>
              <a:t>Dan </a:t>
            </a:r>
            <a:r>
              <a:rPr lang="en-US" sz="1600" b="1" dirty="0" err="1"/>
              <a:t>Polhemus</a:t>
            </a:r>
            <a:r>
              <a:rPr lang="en-US" sz="1600" b="1" dirty="0"/>
              <a:t>, </a:t>
            </a:r>
            <a:r>
              <a:rPr lang="en-US" sz="1600" i="1" dirty="0"/>
              <a:t>U.S. Fish and Wildlife Service</a:t>
            </a:r>
          </a:p>
          <a:p>
            <a:pPr marL="228600" indent="-228600">
              <a:spcAft>
                <a:spcPts val="300"/>
              </a:spcAft>
            </a:pPr>
            <a:r>
              <a:rPr lang="en-US" sz="1600" b="1" dirty="0"/>
              <a:t>Kalani </a:t>
            </a:r>
            <a:r>
              <a:rPr lang="en-US" sz="1600" b="1" dirty="0" err="1"/>
              <a:t>Quiocho</a:t>
            </a:r>
            <a:r>
              <a:rPr lang="en-US" sz="1600" b="1" dirty="0"/>
              <a:t>, </a:t>
            </a:r>
            <a:r>
              <a:rPr lang="en-US" sz="1600" i="1" dirty="0"/>
              <a:t>NOAA </a:t>
            </a:r>
            <a:r>
              <a:rPr lang="en-US" sz="1600" i="1" dirty="0" err="1"/>
              <a:t>Papahānaumokuākea</a:t>
            </a:r>
            <a:r>
              <a:rPr lang="en-US" sz="1600" i="1" dirty="0"/>
              <a:t> Marine National Monument</a:t>
            </a:r>
          </a:p>
          <a:p>
            <a:pPr marL="228600" indent="-228600">
              <a:spcAft>
                <a:spcPts val="300"/>
              </a:spcAft>
            </a:pPr>
            <a:r>
              <a:rPr lang="en-US" sz="1600" b="1" dirty="0"/>
              <a:t>Robert Richmond, </a:t>
            </a:r>
            <a:r>
              <a:rPr lang="en-US" sz="1600" i="1" dirty="0"/>
              <a:t>University of </a:t>
            </a:r>
            <a:r>
              <a:rPr lang="en-US" sz="1600" i="1" dirty="0" err="1"/>
              <a:t>Hawaiʻi</a:t>
            </a:r>
            <a:r>
              <a:rPr lang="en-US" sz="1600" i="1" dirty="0"/>
              <a:t>, </a:t>
            </a:r>
            <a:r>
              <a:rPr lang="en-US" sz="1600" i="1" dirty="0" err="1"/>
              <a:t>Kewalo</a:t>
            </a:r>
            <a:r>
              <a:rPr lang="en-US" sz="1600" i="1" dirty="0"/>
              <a:t> Marine Lab </a:t>
            </a:r>
          </a:p>
          <a:p>
            <a:pPr marL="228600" indent="-228600">
              <a:spcAft>
                <a:spcPts val="300"/>
              </a:spcAft>
            </a:pPr>
            <a:r>
              <a:rPr lang="en-US" sz="1600" b="1" dirty="0" err="1"/>
              <a:t>Joby</a:t>
            </a:r>
            <a:r>
              <a:rPr lang="en-US" sz="1600" b="1" dirty="0"/>
              <a:t> Rohrer, </a:t>
            </a:r>
            <a:r>
              <a:rPr lang="en-US" sz="1600" i="1" dirty="0" err="1"/>
              <a:t>O‘ahu</a:t>
            </a:r>
            <a:r>
              <a:rPr lang="en-US" sz="1600" i="1" dirty="0"/>
              <a:t> Army Natural Resources</a:t>
            </a:r>
          </a:p>
          <a:p>
            <a:pPr marL="228600" indent="-228600">
              <a:spcAft>
                <a:spcPts val="300"/>
              </a:spcAft>
            </a:pPr>
            <a:r>
              <a:rPr lang="en-US" sz="1600" b="1" dirty="0"/>
              <a:t>Fatima </a:t>
            </a:r>
            <a:r>
              <a:rPr lang="en-US" sz="1600" b="1" dirty="0" err="1"/>
              <a:t>Sauafea-Le‘au</a:t>
            </a:r>
            <a:r>
              <a:rPr lang="en-US" sz="1600" b="1" dirty="0"/>
              <a:t>, </a:t>
            </a:r>
            <a:r>
              <a:rPr lang="en-US" sz="1600" i="1" dirty="0"/>
              <a:t>National Oceanic and Atmospheric Administration—American </a:t>
            </a:r>
            <a:r>
              <a:rPr lang="en-US" sz="1600" i="1" dirty="0" err="1"/>
              <a:t>Sāmoa</a:t>
            </a:r>
            <a:r>
              <a:rPr lang="en-US" sz="1600" i="1" dirty="0"/>
              <a:t> </a:t>
            </a:r>
          </a:p>
          <a:p>
            <a:pPr marL="228600" indent="-228600">
              <a:spcAft>
                <a:spcPts val="300"/>
              </a:spcAft>
            </a:pPr>
            <a:r>
              <a:rPr lang="en-US" sz="1600" b="1" dirty="0" err="1"/>
              <a:t>Afsheen</a:t>
            </a:r>
            <a:r>
              <a:rPr lang="en-US" sz="1600" b="1" dirty="0"/>
              <a:t> Siddiqi, </a:t>
            </a:r>
            <a:r>
              <a:rPr lang="en-US" sz="1600" i="1" dirty="0"/>
              <a:t>State of </a:t>
            </a:r>
            <a:r>
              <a:rPr lang="en-US" sz="1600" i="1" dirty="0" err="1"/>
              <a:t>Hawaiʻi</a:t>
            </a:r>
            <a:r>
              <a:rPr lang="en-US" sz="1600" i="1" dirty="0"/>
              <a:t> Department of Land and Natural Resources</a:t>
            </a:r>
          </a:p>
          <a:p>
            <a:pPr marL="228600" indent="-228600">
              <a:spcAft>
                <a:spcPts val="300"/>
              </a:spcAft>
            </a:pPr>
            <a:r>
              <a:rPr lang="en-US" sz="1600" b="1" dirty="0"/>
              <a:t>Irene </a:t>
            </a:r>
            <a:r>
              <a:rPr lang="en-US" sz="1600" b="1" dirty="0" err="1"/>
              <a:t>Sprecher</a:t>
            </a:r>
            <a:r>
              <a:rPr lang="en-US" sz="1600" b="1" dirty="0"/>
              <a:t>, </a:t>
            </a:r>
            <a:r>
              <a:rPr lang="en-US" sz="1600" i="1" dirty="0"/>
              <a:t>State of </a:t>
            </a:r>
            <a:r>
              <a:rPr lang="en-US" sz="1600" i="1" dirty="0" err="1"/>
              <a:t>Hawaiʻi</a:t>
            </a:r>
            <a:r>
              <a:rPr lang="en-US" sz="1600" i="1" dirty="0"/>
              <a:t>, Department of Land and Natural Resources</a:t>
            </a:r>
          </a:p>
          <a:p>
            <a:pPr marL="228600" indent="-228600">
              <a:spcAft>
                <a:spcPts val="300"/>
              </a:spcAft>
            </a:pPr>
            <a:r>
              <a:rPr lang="en-US" sz="1600" b="1" dirty="0"/>
              <a:t>Joshua </a:t>
            </a:r>
            <a:r>
              <a:rPr lang="en-US" sz="1600" b="1" dirty="0" err="1"/>
              <a:t>Stanbro</a:t>
            </a:r>
            <a:r>
              <a:rPr lang="en-US" sz="1600" b="1" dirty="0"/>
              <a:t>, </a:t>
            </a:r>
            <a:r>
              <a:rPr lang="en-US" sz="1600" i="1" dirty="0"/>
              <a:t>Hawai‘i Community Foundation</a:t>
            </a:r>
          </a:p>
          <a:p>
            <a:pPr marL="228600" indent="-228600">
              <a:spcAft>
                <a:spcPts val="300"/>
              </a:spcAft>
            </a:pPr>
            <a:r>
              <a:rPr lang="en-US" sz="1600" b="1" dirty="0"/>
              <a:t>Mark </a:t>
            </a:r>
            <a:r>
              <a:rPr lang="en-US" sz="1600" b="1" dirty="0" err="1"/>
              <a:t>Stege</a:t>
            </a:r>
            <a:r>
              <a:rPr lang="en-US" sz="1600" b="1" dirty="0"/>
              <a:t>, </a:t>
            </a:r>
            <a:r>
              <a:rPr lang="en-US" sz="1600" i="1" dirty="0"/>
              <a:t>The Nature Conservancy—Majuro</a:t>
            </a:r>
          </a:p>
        </p:txBody>
      </p:sp>
      <p:sp>
        <p:nvSpPr>
          <p:cNvPr id="3" name="Text Placeholder 2">
            <a:extLst>
              <a:ext uri="{FF2B5EF4-FFF2-40B4-BE49-F238E27FC236}">
                <a16:creationId xmlns:a16="http://schemas.microsoft.com/office/drawing/2014/main" id="{6385BA74-E572-6949-95D3-8FBD0C6EDB6B}"/>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2CA7BF34-4AB3-004E-85CA-6B6F9FC5F3E7}"/>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4106F611-994B-7A44-A5D3-534798D51D96}"/>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405229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3F9AD-333E-4246-8D72-E906653E6661}"/>
              </a:ext>
            </a:extLst>
          </p:cNvPr>
          <p:cNvSpPr>
            <a:spLocks noGrp="1"/>
          </p:cNvSpPr>
          <p:nvPr>
            <p:ph idx="1"/>
          </p:nvPr>
        </p:nvSpPr>
        <p:spPr/>
        <p:txBody>
          <a:bodyPr/>
          <a:lstStyle/>
          <a:p>
            <a:r>
              <a:rPr lang="en-US" dirty="0"/>
              <a:t>Pacific island ecosystems are notable for the high percentage of species found only in the region, and their biodiversity is both an important cultural resource for island people and a source of economic revenue through tourism. Terrestrial habitats and the goods and services they provide are threatened by rising temperatures, changes in rainfall, increased storminess, and land-use change. These changes promote the spread of invasive species and reduce the ability of habitats to support protected species and sustain human communities. Some species are expected to become extinct and others to decline to the point of requiring protection and costly management. </a:t>
            </a:r>
          </a:p>
        </p:txBody>
      </p:sp>
      <p:sp>
        <p:nvSpPr>
          <p:cNvPr id="3" name="Text Placeholder 2">
            <a:extLst>
              <a:ext uri="{FF2B5EF4-FFF2-40B4-BE49-F238E27FC236}">
                <a16:creationId xmlns:a16="http://schemas.microsoft.com/office/drawing/2014/main" id="{155BAB17-21B5-7E48-A1B2-F49A6D1A236B}"/>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id="{607B0343-A102-924B-BE15-7B50D95134BE}"/>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B74B30C6-B662-1641-A5C2-68F39736ED4B}"/>
              </a:ext>
            </a:extLst>
          </p:cNvPr>
          <p:cNvSpPr>
            <a:spLocks noGrp="1"/>
          </p:cNvSpPr>
          <p:nvPr>
            <p:ph type="body" sz="quarter" idx="12"/>
          </p:nvPr>
        </p:nvSpPr>
        <p:spPr/>
        <p:txBody>
          <a:bodyPr/>
          <a:lstStyle/>
          <a:p>
            <a:r>
              <a:rPr lang="en-US" dirty="0"/>
              <a:t>Ch. 27 | Hawai‘i and U.S.-Affiliated Pacific Islands</a:t>
            </a:r>
          </a:p>
        </p:txBody>
      </p:sp>
      <p:sp>
        <p:nvSpPr>
          <p:cNvPr id="6" name="Text Placeholder 5">
            <a:extLst>
              <a:ext uri="{FF2B5EF4-FFF2-40B4-BE49-F238E27FC236}">
                <a16:creationId xmlns:a16="http://schemas.microsoft.com/office/drawing/2014/main" id="{69791ED4-ED7D-5E43-9B71-BB1BCCB06F69}"/>
              </a:ext>
            </a:extLst>
          </p:cNvPr>
          <p:cNvSpPr>
            <a:spLocks noGrp="1"/>
          </p:cNvSpPr>
          <p:nvPr>
            <p:ph type="body" sz="quarter" idx="13"/>
          </p:nvPr>
        </p:nvSpPr>
        <p:spPr/>
        <p:txBody>
          <a:bodyPr/>
          <a:lstStyle/>
          <a:p>
            <a:r>
              <a:rPr lang="en-US" dirty="0"/>
              <a:t>Terrestrial Ecosystems, Ecosystem Services, and Biodiversity</a:t>
            </a:r>
          </a:p>
        </p:txBody>
      </p:sp>
    </p:spTree>
    <p:extLst>
      <p:ext uri="{BB962C8B-B14F-4D97-AF65-F5344CB8AC3E}">
        <p14:creationId xmlns:p14="http://schemas.microsoft.com/office/powerpoint/2010/main" val="9641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BC0B4-A308-8E4F-822A-85BBC754460D}"/>
              </a:ext>
            </a:extLst>
          </p:cNvPr>
          <p:cNvSpPr>
            <a:spLocks noGrp="1"/>
          </p:cNvSpPr>
          <p:nvPr>
            <p:ph idx="1"/>
          </p:nvPr>
        </p:nvSpPr>
        <p:spPr>
          <a:xfrm>
            <a:off x="628650" y="1825625"/>
            <a:ext cx="7886700" cy="4351337"/>
          </a:xfrm>
        </p:spPr>
        <p:txBody>
          <a:bodyPr numCol="2">
            <a:noAutofit/>
          </a:bodyPr>
          <a:lstStyle/>
          <a:p>
            <a:pPr marL="228600" indent="-228600">
              <a:spcAft>
                <a:spcPts val="300"/>
              </a:spcAft>
            </a:pPr>
            <a:r>
              <a:rPr lang="en-US" sz="1800" b="1" dirty="0">
                <a:solidFill>
                  <a:srgbClr val="385623"/>
                </a:solidFill>
              </a:rPr>
              <a:t>Technical Contributors (cont.)</a:t>
            </a:r>
          </a:p>
          <a:p>
            <a:pPr marL="228600" indent="-228600">
              <a:spcAft>
                <a:spcPts val="300"/>
              </a:spcAft>
            </a:pPr>
            <a:r>
              <a:rPr lang="en-US" sz="1600" b="1" dirty="0"/>
              <a:t>Curt </a:t>
            </a:r>
            <a:r>
              <a:rPr lang="en-US" sz="1600" b="1" dirty="0" err="1"/>
              <a:t>Storlazzi</a:t>
            </a:r>
            <a:r>
              <a:rPr lang="en-US" sz="1600" b="1" dirty="0"/>
              <a:t>, </a:t>
            </a:r>
            <a:r>
              <a:rPr lang="en-US" sz="1600" i="1" dirty="0"/>
              <a:t>U.S. Geological Survey–Santa Cruz</a:t>
            </a:r>
          </a:p>
          <a:p>
            <a:pPr marL="228600" indent="-228600">
              <a:spcAft>
                <a:spcPts val="300"/>
              </a:spcAft>
            </a:pPr>
            <a:r>
              <a:rPr lang="en-US" sz="1600" b="1" dirty="0"/>
              <a:t>William V. Sweet, </a:t>
            </a:r>
            <a:r>
              <a:rPr lang="en-US" sz="1600" i="1" dirty="0"/>
              <a:t>National Oceanic and Atmospheric Administration</a:t>
            </a:r>
          </a:p>
          <a:p>
            <a:pPr marL="228600" indent="-228600">
              <a:spcAft>
                <a:spcPts val="300"/>
              </a:spcAft>
            </a:pPr>
            <a:r>
              <a:rPr lang="en-US" sz="1600" b="1" dirty="0"/>
              <a:t>Kelley </a:t>
            </a:r>
            <a:r>
              <a:rPr lang="en-US" sz="1600" b="1" dirty="0" err="1"/>
              <a:t>Tagarino</a:t>
            </a:r>
            <a:r>
              <a:rPr lang="en-US" sz="1600" b="1" dirty="0"/>
              <a:t>, </a:t>
            </a:r>
            <a:r>
              <a:rPr lang="en-US" sz="1600" i="1" dirty="0"/>
              <a:t>University of Hawai‘i Sea Grant</a:t>
            </a:r>
          </a:p>
          <a:p>
            <a:pPr marL="228600" indent="-228600">
              <a:spcAft>
                <a:spcPts val="300"/>
              </a:spcAft>
            </a:pPr>
            <a:r>
              <a:rPr lang="en-US" sz="1600" b="1" dirty="0"/>
              <a:t>Jean </a:t>
            </a:r>
            <a:r>
              <a:rPr lang="en-US" sz="1600" b="1" dirty="0" err="1"/>
              <a:t>Tanimoto</a:t>
            </a:r>
            <a:r>
              <a:rPr lang="en-US" sz="1600" b="1" dirty="0"/>
              <a:t>, </a:t>
            </a:r>
            <a:r>
              <a:rPr lang="en-US" sz="1600" i="1" dirty="0"/>
              <a:t>National Oceanic and Atmospheric Administration</a:t>
            </a:r>
          </a:p>
          <a:p>
            <a:pPr marL="228600" indent="-228600">
              <a:spcAft>
                <a:spcPts val="300"/>
              </a:spcAft>
            </a:pPr>
            <a:r>
              <a:rPr lang="en-US" sz="1600" b="1" dirty="0"/>
              <a:t>Bill Thomas, </a:t>
            </a:r>
            <a:r>
              <a:rPr lang="en-US" sz="1600" i="1" dirty="0"/>
              <a:t>NOAA Office for Coastal Management</a:t>
            </a:r>
          </a:p>
          <a:p>
            <a:pPr marL="228600" indent="-228600">
              <a:spcAft>
                <a:spcPts val="300"/>
              </a:spcAft>
            </a:pPr>
            <a:r>
              <a:rPr lang="en-US" sz="1600" b="1" dirty="0"/>
              <a:t>Phil Thompson, </a:t>
            </a:r>
            <a:r>
              <a:rPr lang="en-US" sz="1600" i="1" dirty="0"/>
              <a:t>University of Hawai‘i at </a:t>
            </a:r>
            <a:r>
              <a:rPr lang="en-US" sz="1600" i="1" dirty="0" err="1"/>
              <a:t>Mānoa</a:t>
            </a:r>
            <a:r>
              <a:rPr lang="en-US" sz="1600" i="1" dirty="0"/>
              <a:t>, Oceanography</a:t>
            </a:r>
          </a:p>
          <a:p>
            <a:pPr marL="228600" indent="-228600">
              <a:spcAft>
                <a:spcPts val="300"/>
              </a:spcAft>
            </a:pPr>
            <a:r>
              <a:rPr lang="en-US" sz="1600" b="1" dirty="0"/>
              <a:t>Mililani Trask, </a:t>
            </a:r>
            <a:r>
              <a:rPr lang="en-US" sz="1600" i="1" dirty="0"/>
              <a:t>Indigenous Consultants, LLC</a:t>
            </a:r>
          </a:p>
          <a:p>
            <a:pPr marL="228600" indent="-228600">
              <a:spcAft>
                <a:spcPts val="300"/>
              </a:spcAft>
            </a:pPr>
            <a:r>
              <a:rPr lang="en-US" sz="1600" b="1" dirty="0"/>
              <a:t>Barry </a:t>
            </a:r>
            <a:r>
              <a:rPr lang="en-US" sz="1600" b="1" dirty="0" err="1"/>
              <a:t>Usagawa</a:t>
            </a:r>
            <a:r>
              <a:rPr lang="en-US" sz="1600" b="1" dirty="0"/>
              <a:t>, </a:t>
            </a:r>
            <a:r>
              <a:rPr lang="en-US" sz="1600" i="1" dirty="0"/>
              <a:t>Honolulu Board of Water Supply</a:t>
            </a:r>
          </a:p>
          <a:p>
            <a:pPr marL="228600" indent="-228600">
              <a:spcAft>
                <a:spcPts val="300"/>
              </a:spcAft>
            </a:pPr>
            <a:r>
              <a:rPr lang="en-US" sz="1600" b="1" dirty="0" err="1"/>
              <a:t>Kees</a:t>
            </a:r>
            <a:r>
              <a:rPr lang="en-US" sz="1600" b="1" dirty="0"/>
              <a:t> van der </a:t>
            </a:r>
            <a:r>
              <a:rPr lang="en-US" sz="1600" b="1" dirty="0" err="1"/>
              <a:t>Geest</a:t>
            </a:r>
            <a:r>
              <a:rPr lang="en-US" sz="1600" b="1" dirty="0"/>
              <a:t>, </a:t>
            </a:r>
            <a:r>
              <a:rPr lang="en-US" sz="1600" i="1" dirty="0"/>
              <a:t>United Nations University, Institute for Environment and Human Security</a:t>
            </a:r>
          </a:p>
          <a:p>
            <a:pPr marL="228600" indent="-228600">
              <a:spcAft>
                <a:spcPts val="300"/>
              </a:spcAft>
            </a:pPr>
            <a:r>
              <a:rPr lang="en-US" sz="1600" b="1" dirty="0"/>
              <a:t>Adam </a:t>
            </a:r>
            <a:r>
              <a:rPr lang="en-US" sz="1600" b="1" dirty="0" err="1"/>
              <a:t>Vorsino</a:t>
            </a:r>
            <a:r>
              <a:rPr lang="en-US" sz="1600" b="1" dirty="0"/>
              <a:t>, </a:t>
            </a:r>
            <a:r>
              <a:rPr lang="en-US" sz="1600" i="1" dirty="0"/>
              <a:t>U.S. Fish and Wildlife Service</a:t>
            </a:r>
          </a:p>
          <a:p>
            <a:pPr marL="228600" indent="-228600">
              <a:spcAft>
                <a:spcPts val="300"/>
              </a:spcAft>
            </a:pPr>
            <a:r>
              <a:rPr lang="en-US" sz="1600" b="1" dirty="0"/>
              <a:t>Richard </a:t>
            </a:r>
            <a:r>
              <a:rPr lang="en-US" sz="1600" b="1" dirty="0" err="1"/>
              <a:t>Wallsgrove</a:t>
            </a:r>
            <a:r>
              <a:rPr lang="en-US" sz="1600" b="1" dirty="0"/>
              <a:t>, </a:t>
            </a:r>
            <a:r>
              <a:rPr lang="en-US" sz="1600" i="1" dirty="0"/>
              <a:t>Blue Planet Foundation</a:t>
            </a:r>
          </a:p>
          <a:p>
            <a:pPr marL="228600" indent="-228600">
              <a:spcAft>
                <a:spcPts val="300"/>
              </a:spcAft>
            </a:pPr>
            <a:r>
              <a:rPr lang="en-US" sz="1600" b="1" dirty="0"/>
              <a:t>Matt </a:t>
            </a:r>
            <a:r>
              <a:rPr lang="en-US" sz="1600" b="1" dirty="0" err="1"/>
              <a:t>Widlansky</a:t>
            </a:r>
            <a:r>
              <a:rPr lang="en-US" sz="1600" b="1" dirty="0"/>
              <a:t>, </a:t>
            </a:r>
            <a:r>
              <a:rPr lang="en-US" sz="1600" i="1" dirty="0"/>
              <a:t>University of Hawai‘i, Sea Level Center</a:t>
            </a:r>
          </a:p>
          <a:p>
            <a:pPr marL="228600" indent="-228600">
              <a:spcAft>
                <a:spcPts val="300"/>
              </a:spcAft>
            </a:pPr>
            <a:r>
              <a:rPr lang="en-US" sz="1600" b="1" dirty="0"/>
              <a:t>Phoebe Woodworth-</a:t>
            </a:r>
            <a:r>
              <a:rPr lang="en-US" sz="1600" b="1" dirty="0" err="1"/>
              <a:t>Jefcoats</a:t>
            </a:r>
            <a:r>
              <a:rPr lang="en-US" sz="1600" b="1" dirty="0"/>
              <a:t>, </a:t>
            </a:r>
            <a:r>
              <a:rPr lang="en-US" sz="1600" i="1" dirty="0"/>
              <a:t>NOAA Pacific Islands Fisheries Science Center</a:t>
            </a:r>
          </a:p>
          <a:p>
            <a:pPr marL="228600" indent="-228600">
              <a:spcAft>
                <a:spcPts val="300"/>
              </a:spcAft>
            </a:pPr>
            <a:r>
              <a:rPr lang="en-US" sz="1600" b="1" dirty="0"/>
              <a:t>Stephanie </a:t>
            </a:r>
            <a:r>
              <a:rPr lang="en-US" sz="1600" b="1" dirty="0" err="1"/>
              <a:t>Yelenik</a:t>
            </a:r>
            <a:r>
              <a:rPr lang="en-US" sz="1600" b="1" dirty="0"/>
              <a:t>, </a:t>
            </a:r>
            <a:r>
              <a:rPr lang="en-US" sz="1600" i="1" dirty="0"/>
              <a:t>USGS Pacific Island Ecosystems Research Center</a:t>
            </a:r>
          </a:p>
          <a:p>
            <a:pPr marL="228600" indent="-228600">
              <a:spcAft>
                <a:spcPts val="300"/>
              </a:spcAft>
            </a:pPr>
            <a:r>
              <a:rPr lang="en-US" sz="1800" b="1" dirty="0">
                <a:solidFill>
                  <a:srgbClr val="385623"/>
                </a:solidFill>
              </a:rPr>
              <a:t>USGCRP Coordinators</a:t>
            </a:r>
          </a:p>
          <a:p>
            <a:pPr marL="228600" indent="-228600">
              <a:spcAft>
                <a:spcPts val="300"/>
              </a:spcAft>
            </a:pPr>
            <a:r>
              <a:rPr lang="en-US" sz="1600" b="1" dirty="0" err="1"/>
              <a:t>Allyza</a:t>
            </a:r>
            <a:r>
              <a:rPr lang="en-US" sz="1600" b="1" dirty="0"/>
              <a:t> Lustig, </a:t>
            </a:r>
            <a:r>
              <a:rPr lang="en-US" sz="1600" i="1" dirty="0"/>
              <a:t>Program Coordinator</a:t>
            </a:r>
          </a:p>
          <a:p>
            <a:pPr marL="228600" indent="-228600">
              <a:spcAft>
                <a:spcPts val="300"/>
              </a:spcAft>
            </a:pPr>
            <a:r>
              <a:rPr lang="en-US" sz="1600" b="1" dirty="0"/>
              <a:t>Fredric </a:t>
            </a:r>
            <a:r>
              <a:rPr lang="en-US" sz="1600" b="1" dirty="0" err="1"/>
              <a:t>Lipschultz</a:t>
            </a:r>
            <a:r>
              <a:rPr lang="en-US" sz="1600" b="1" dirty="0"/>
              <a:t>, </a:t>
            </a:r>
            <a:r>
              <a:rPr lang="en-US" sz="1600" i="1" dirty="0"/>
              <a:t>Senior Scientist and Regional Coordinator</a:t>
            </a:r>
          </a:p>
        </p:txBody>
      </p:sp>
      <p:sp>
        <p:nvSpPr>
          <p:cNvPr id="3" name="Text Placeholder 2">
            <a:extLst>
              <a:ext uri="{FF2B5EF4-FFF2-40B4-BE49-F238E27FC236}">
                <a16:creationId xmlns:a16="http://schemas.microsoft.com/office/drawing/2014/main" id="{6385BA74-E572-6949-95D3-8FBD0C6EDB6B}"/>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2CA7BF34-4AB3-004E-85CA-6B6F9FC5F3E7}"/>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4106F611-994B-7A44-A5D3-534798D51D96}"/>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2786050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3B223D3-DA6F-1740-8B0D-76331C51D392}"/>
              </a:ext>
            </a:extLst>
          </p:cNvPr>
          <p:cNvSpPr>
            <a:spLocks noGrp="1"/>
          </p:cNvSpPr>
          <p:nvPr>
            <p:ph type="subTitle" idx="1"/>
          </p:nvPr>
        </p:nvSpPr>
        <p:spPr/>
        <p:txBody>
          <a:bodyPr>
            <a:normAutofit fontScale="85000" lnSpcReduction="10000"/>
          </a:bodyPr>
          <a:lstStyle/>
          <a:p>
            <a:r>
              <a:rPr lang="en-US" b="1" dirty="0"/>
              <a:t>Keener</a:t>
            </a:r>
            <a:r>
              <a:rPr lang="en-US" dirty="0"/>
              <a:t>, V., D. </a:t>
            </a:r>
            <a:r>
              <a:rPr lang="en-US" dirty="0" err="1"/>
              <a:t>Helweg</a:t>
            </a:r>
            <a:r>
              <a:rPr lang="en-US" dirty="0"/>
              <a:t>, S. </a:t>
            </a:r>
            <a:r>
              <a:rPr lang="en-US" dirty="0" err="1"/>
              <a:t>Asam</a:t>
            </a:r>
            <a:r>
              <a:rPr lang="en-US" dirty="0"/>
              <a:t>, S. </a:t>
            </a:r>
            <a:r>
              <a:rPr lang="en-US" dirty="0" err="1"/>
              <a:t>Balwani</a:t>
            </a:r>
            <a:r>
              <a:rPr lang="en-US" dirty="0"/>
              <a:t>, M. Burkett, C. Fletcher, T. </a:t>
            </a:r>
            <a:r>
              <a:rPr lang="en-US" dirty="0" err="1"/>
              <a:t>Giambelluca</a:t>
            </a:r>
            <a:r>
              <a:rPr lang="en-US" dirty="0"/>
              <a:t>, Z. </a:t>
            </a:r>
            <a:r>
              <a:rPr lang="en-US" dirty="0" err="1"/>
              <a:t>Grecni</a:t>
            </a:r>
            <a:r>
              <a:rPr lang="en-US" dirty="0"/>
              <a:t>, M. </a:t>
            </a:r>
            <a:r>
              <a:rPr lang="en-US" dirty="0" err="1"/>
              <a:t>Nobrega</a:t>
            </a:r>
            <a:r>
              <a:rPr lang="en-US" dirty="0"/>
              <a:t>-Olivera, J. </a:t>
            </a:r>
            <a:r>
              <a:rPr lang="en-US" dirty="0" err="1"/>
              <a:t>Polovina</a:t>
            </a:r>
            <a:r>
              <a:rPr lang="en-US" dirty="0"/>
              <a:t>, and G. Tribble, 2018: Hawai‘i and U.S.-Affiliated Pacific Islands.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3"/>
              </a:rPr>
              <a:t>10.7930/NCA4.2018.CH27</a:t>
            </a:r>
            <a:endParaRPr lang="en-US" dirty="0"/>
          </a:p>
        </p:txBody>
      </p:sp>
      <p:sp>
        <p:nvSpPr>
          <p:cNvPr id="3" name="Text Placeholder 2">
            <a:extLst>
              <a:ext uri="{FF2B5EF4-FFF2-40B4-BE49-F238E27FC236}">
                <a16:creationId xmlns:a16="http://schemas.microsoft.com/office/drawing/2014/main" id="{1B83208E-7419-8D40-A43C-39F92FC825B2}"/>
              </a:ext>
            </a:extLst>
          </p:cNvPr>
          <p:cNvSpPr>
            <a:spLocks noGrp="1"/>
          </p:cNvSpPr>
          <p:nvPr>
            <p:ph type="body" sz="quarter" idx="10"/>
          </p:nvPr>
        </p:nvSpPr>
        <p:spPr/>
        <p:txBody>
          <a:bodyPr/>
          <a:lstStyle/>
          <a:p>
            <a:r>
              <a:rPr lang="en-US" dirty="0"/>
              <a:t>https://nca2018.globalchange.gov/chapter/</a:t>
            </a:r>
            <a:r>
              <a:rPr lang="en-US" dirty="0" err="1"/>
              <a:t>hawaii</a:t>
            </a:r>
            <a:r>
              <a:rPr lang="en-US" dirty="0"/>
              <a:t>-pacific</a:t>
            </a:r>
          </a:p>
        </p:txBody>
      </p:sp>
    </p:spTree>
    <p:extLst>
      <p:ext uri="{BB962C8B-B14F-4D97-AF65-F5344CB8AC3E}">
        <p14:creationId xmlns:p14="http://schemas.microsoft.com/office/powerpoint/2010/main" val="79228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081D7-32F3-C241-84FD-5384D1150BFD}"/>
              </a:ext>
            </a:extLst>
          </p:cNvPr>
          <p:cNvSpPr>
            <a:spLocks noGrp="1"/>
          </p:cNvSpPr>
          <p:nvPr>
            <p:ph idx="1"/>
          </p:nvPr>
        </p:nvSpPr>
        <p:spPr/>
        <p:txBody>
          <a:bodyPr/>
          <a:lstStyle/>
          <a:p>
            <a:r>
              <a:rPr lang="en-US" dirty="0"/>
              <a:t>The majority of Pacific island communities are confined to a narrow band of land within a few feet of sea level. Sea level rise is now beginning to threaten critical assets such as ecosystems, cultural sites and practices, economies, housing and energy, transportation, and other forms of infrastructure. By 2100, increases of 1–4 feet in global sea level are very likely, with even higher levels than the global average in the U.S.-Affiliated Pacific Islands. This would threaten the food and freshwater supply of Pacific island populations and jeopardize their continued sustainability and resilience. As sea level rise is projected to accelerate strongly after mid-century, adaptation strategies that are implemented sooner can better prepare communities and infrastructure for the most severe impacts.</a:t>
            </a:r>
          </a:p>
        </p:txBody>
      </p:sp>
      <p:sp>
        <p:nvSpPr>
          <p:cNvPr id="3" name="Text Placeholder 2">
            <a:extLst>
              <a:ext uri="{FF2B5EF4-FFF2-40B4-BE49-F238E27FC236}">
                <a16:creationId xmlns:a16="http://schemas.microsoft.com/office/drawing/2014/main" id="{2C8A5C3E-89BA-A644-8FD8-C9ECFE2DDD2A}"/>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id="{A5030F7A-1938-2342-8164-801AA4E0B01A}"/>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673F763B-1510-6B48-98E7-AEAF5D9AC9A3}"/>
              </a:ext>
            </a:extLst>
          </p:cNvPr>
          <p:cNvSpPr>
            <a:spLocks noGrp="1"/>
          </p:cNvSpPr>
          <p:nvPr>
            <p:ph type="body" sz="quarter" idx="12"/>
          </p:nvPr>
        </p:nvSpPr>
        <p:spPr/>
        <p:txBody>
          <a:bodyPr/>
          <a:lstStyle/>
          <a:p>
            <a:r>
              <a:rPr lang="en-US" dirty="0"/>
              <a:t>Ch. 27 | Hawai‘i and U.S.-Affiliated Pacific Islands</a:t>
            </a:r>
          </a:p>
        </p:txBody>
      </p:sp>
      <p:sp>
        <p:nvSpPr>
          <p:cNvPr id="6" name="Text Placeholder 5">
            <a:extLst>
              <a:ext uri="{FF2B5EF4-FFF2-40B4-BE49-F238E27FC236}">
                <a16:creationId xmlns:a16="http://schemas.microsoft.com/office/drawing/2014/main" id="{A0E65FDC-D158-8541-B421-49C42CCCE835}"/>
              </a:ext>
            </a:extLst>
          </p:cNvPr>
          <p:cNvSpPr>
            <a:spLocks noGrp="1"/>
          </p:cNvSpPr>
          <p:nvPr>
            <p:ph type="body" sz="quarter" idx="13"/>
          </p:nvPr>
        </p:nvSpPr>
        <p:spPr/>
        <p:txBody>
          <a:bodyPr/>
          <a:lstStyle/>
          <a:p>
            <a:r>
              <a:rPr lang="en-US" dirty="0"/>
              <a:t>Coastal Communities and Systems</a:t>
            </a:r>
          </a:p>
        </p:txBody>
      </p:sp>
    </p:spTree>
    <p:extLst>
      <p:ext uri="{BB962C8B-B14F-4D97-AF65-F5344CB8AC3E}">
        <p14:creationId xmlns:p14="http://schemas.microsoft.com/office/powerpoint/2010/main" val="26761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2948A-ACE8-994C-AB13-DD37F7ECDC46}"/>
              </a:ext>
            </a:extLst>
          </p:cNvPr>
          <p:cNvSpPr>
            <a:spLocks noGrp="1"/>
          </p:cNvSpPr>
          <p:nvPr>
            <p:ph idx="1"/>
          </p:nvPr>
        </p:nvSpPr>
        <p:spPr/>
        <p:txBody>
          <a:bodyPr/>
          <a:lstStyle/>
          <a:p>
            <a:r>
              <a:rPr lang="en-US" dirty="0"/>
              <a:t>Fisheries, coral reefs, and the livelihoods they support are threatened by higher ocean temperatures and ocean acidification. Widespread coral reef bleaching and mortality have been occurring more frequently, and by mid-century these events are projected to occur annually, especially if current trends in emissions continue. Bleaching and acidification will result in loss of reef structure, leading to lower fisheries yields and loss of coastal protection and habitat. Declines in oceanic fishery productivity of up to 15% and 50% of current levels are projected by mid-century and 2100, respectively, under the higher scenario (RCP8.5).</a:t>
            </a:r>
          </a:p>
        </p:txBody>
      </p:sp>
      <p:sp>
        <p:nvSpPr>
          <p:cNvPr id="3" name="Text Placeholder 2">
            <a:extLst>
              <a:ext uri="{FF2B5EF4-FFF2-40B4-BE49-F238E27FC236}">
                <a16:creationId xmlns:a16="http://schemas.microsoft.com/office/drawing/2014/main" id="{951FB954-2DB1-BC48-80D6-34D6415230AF}"/>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id="{222B4B50-FAC3-D245-BA1D-E63AC014AD88}"/>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BBF94682-4AA7-B243-93E6-004B13F73215}"/>
              </a:ext>
            </a:extLst>
          </p:cNvPr>
          <p:cNvSpPr>
            <a:spLocks noGrp="1"/>
          </p:cNvSpPr>
          <p:nvPr>
            <p:ph type="body" sz="quarter" idx="12"/>
          </p:nvPr>
        </p:nvSpPr>
        <p:spPr/>
        <p:txBody>
          <a:bodyPr/>
          <a:lstStyle/>
          <a:p>
            <a:r>
              <a:rPr lang="en-US" dirty="0"/>
              <a:t>Ch. 27 | Hawai‘i and U.S.-Affiliated Pacific Islands</a:t>
            </a:r>
          </a:p>
        </p:txBody>
      </p:sp>
      <p:sp>
        <p:nvSpPr>
          <p:cNvPr id="6" name="Text Placeholder 5">
            <a:extLst>
              <a:ext uri="{FF2B5EF4-FFF2-40B4-BE49-F238E27FC236}">
                <a16:creationId xmlns:a16="http://schemas.microsoft.com/office/drawing/2014/main" id="{11B61B62-301A-BA4E-8F76-67A33745B03F}"/>
              </a:ext>
            </a:extLst>
          </p:cNvPr>
          <p:cNvSpPr>
            <a:spLocks noGrp="1"/>
          </p:cNvSpPr>
          <p:nvPr>
            <p:ph type="body" sz="quarter" idx="13"/>
          </p:nvPr>
        </p:nvSpPr>
        <p:spPr/>
        <p:txBody>
          <a:bodyPr/>
          <a:lstStyle/>
          <a:p>
            <a:r>
              <a:rPr lang="en-US" dirty="0"/>
              <a:t>Oceans and Marine Resources</a:t>
            </a:r>
          </a:p>
        </p:txBody>
      </p:sp>
    </p:spTree>
    <p:extLst>
      <p:ext uri="{BB962C8B-B14F-4D97-AF65-F5344CB8AC3E}">
        <p14:creationId xmlns:p14="http://schemas.microsoft.com/office/powerpoint/2010/main" val="82313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EB751-7D90-E242-B7AF-95193E5A1AEA}"/>
              </a:ext>
            </a:extLst>
          </p:cNvPr>
          <p:cNvSpPr>
            <a:spLocks noGrp="1"/>
          </p:cNvSpPr>
          <p:nvPr>
            <p:ph idx="1"/>
          </p:nvPr>
        </p:nvSpPr>
        <p:spPr/>
        <p:txBody>
          <a:bodyPr/>
          <a:lstStyle/>
          <a:p>
            <a:r>
              <a:rPr lang="en-US" dirty="0"/>
              <a:t>Indigenous peoples of the Pacific are threatened by rising sea levels, diminishing freshwater availability, and shifting ecosystem services. These changes imperil communities’ health, well-being, and modern livelihoods, as well as their familial relationships with lands, territories, and resources. Built on observations of climatic changes over time, the transmission and protection of traditional knowledge and practices, especially via the central role played by Indigenous women, are intergenerational, place-based, localized, and vital for ongoing adaptation and survival. </a:t>
            </a:r>
          </a:p>
        </p:txBody>
      </p:sp>
      <p:sp>
        <p:nvSpPr>
          <p:cNvPr id="3" name="Text Placeholder 2">
            <a:extLst>
              <a:ext uri="{FF2B5EF4-FFF2-40B4-BE49-F238E27FC236}">
                <a16:creationId xmlns:a16="http://schemas.microsoft.com/office/drawing/2014/main" id="{B6CC363C-A624-B24A-8FC9-A7344EFFEBF7}"/>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id="{5E9A55F7-70E7-DC41-B980-55DE0282292A}"/>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F159041F-5424-6E4A-A260-985A6C70FB2B}"/>
              </a:ext>
            </a:extLst>
          </p:cNvPr>
          <p:cNvSpPr>
            <a:spLocks noGrp="1"/>
          </p:cNvSpPr>
          <p:nvPr>
            <p:ph type="body" sz="quarter" idx="12"/>
          </p:nvPr>
        </p:nvSpPr>
        <p:spPr/>
        <p:txBody>
          <a:bodyPr/>
          <a:lstStyle/>
          <a:p>
            <a:r>
              <a:rPr lang="en-US" dirty="0"/>
              <a:t>Ch. 27 | Hawai‘i and U.S.-Affiliated Pacific Islands</a:t>
            </a:r>
          </a:p>
        </p:txBody>
      </p:sp>
      <p:sp>
        <p:nvSpPr>
          <p:cNvPr id="6" name="Text Placeholder 5">
            <a:extLst>
              <a:ext uri="{FF2B5EF4-FFF2-40B4-BE49-F238E27FC236}">
                <a16:creationId xmlns:a16="http://schemas.microsoft.com/office/drawing/2014/main" id="{E44534D8-14F2-FD4C-BA3A-78B492A6D5D5}"/>
              </a:ext>
            </a:extLst>
          </p:cNvPr>
          <p:cNvSpPr>
            <a:spLocks noGrp="1"/>
          </p:cNvSpPr>
          <p:nvPr>
            <p:ph type="body" sz="quarter" idx="13"/>
          </p:nvPr>
        </p:nvSpPr>
        <p:spPr/>
        <p:txBody>
          <a:bodyPr/>
          <a:lstStyle/>
          <a:p>
            <a:r>
              <a:rPr lang="en-US" dirty="0"/>
              <a:t>Indigenous Communities and Knowledge</a:t>
            </a:r>
          </a:p>
        </p:txBody>
      </p:sp>
    </p:spTree>
    <p:extLst>
      <p:ext uri="{BB962C8B-B14F-4D97-AF65-F5344CB8AC3E}">
        <p14:creationId xmlns:p14="http://schemas.microsoft.com/office/powerpoint/2010/main" val="9381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8E4BC-BB46-184D-9ECE-6AD833669F2A}"/>
              </a:ext>
            </a:extLst>
          </p:cNvPr>
          <p:cNvSpPr>
            <a:spLocks noGrp="1"/>
          </p:cNvSpPr>
          <p:nvPr>
            <p:ph idx="1"/>
          </p:nvPr>
        </p:nvSpPr>
        <p:spPr/>
        <p:txBody>
          <a:bodyPr/>
          <a:lstStyle/>
          <a:p>
            <a:r>
              <a:rPr lang="en-US" dirty="0"/>
              <a:t>Climate change impacts in the Pacific Islands are expected to amplify existing risks and lead to compounding economic, environmental, social, and cultural costs. In some locations, climate change impacts on ecological and social systems are projected to result in severe disruptions to livelihoods that increase the risk of human conflict or compel the need for migration. Early interventions, already occurring in some places across the region, can prevent costly and lengthy rebuilding of communities and livelihoods and minimize displacement and relocation.</a:t>
            </a:r>
          </a:p>
        </p:txBody>
      </p:sp>
      <p:sp>
        <p:nvSpPr>
          <p:cNvPr id="3" name="Text Placeholder 2">
            <a:extLst>
              <a:ext uri="{FF2B5EF4-FFF2-40B4-BE49-F238E27FC236}">
                <a16:creationId xmlns:a16="http://schemas.microsoft.com/office/drawing/2014/main" id="{88884759-5E5D-E14F-868A-862D9B139CEF}"/>
              </a:ext>
            </a:extLst>
          </p:cNvPr>
          <p:cNvSpPr>
            <a:spLocks noGrp="1"/>
          </p:cNvSpPr>
          <p:nvPr>
            <p:ph type="body" sz="quarter" idx="10"/>
          </p:nvPr>
        </p:nvSpPr>
        <p:spPr/>
        <p:txBody>
          <a:bodyPr/>
          <a:lstStyle/>
          <a:p>
            <a:r>
              <a:rPr lang="en-US" dirty="0"/>
              <a:t>Key Message #6</a:t>
            </a:r>
          </a:p>
        </p:txBody>
      </p:sp>
      <p:sp>
        <p:nvSpPr>
          <p:cNvPr id="4" name="Text Placeholder 3">
            <a:extLst>
              <a:ext uri="{FF2B5EF4-FFF2-40B4-BE49-F238E27FC236}">
                <a16:creationId xmlns:a16="http://schemas.microsoft.com/office/drawing/2014/main" id="{0A29BD38-076A-F44B-94CA-A8D552138AC1}"/>
              </a:ext>
            </a:extLst>
          </p:cNvPr>
          <p:cNvSpPr>
            <a:spLocks noGrp="1"/>
          </p:cNvSpPr>
          <p:nvPr>
            <p:ph type="body" sz="quarter" idx="11"/>
          </p:nvPr>
        </p:nvSpPr>
        <p:spPr/>
        <p:txBody>
          <a:bodyPr/>
          <a:lstStyle/>
          <a:p>
            <a:r>
              <a:rPr lang="en-US" dirty="0"/>
              <a:t>27</a:t>
            </a:r>
          </a:p>
        </p:txBody>
      </p:sp>
      <p:sp>
        <p:nvSpPr>
          <p:cNvPr id="5" name="Text Placeholder 4">
            <a:extLst>
              <a:ext uri="{FF2B5EF4-FFF2-40B4-BE49-F238E27FC236}">
                <a16:creationId xmlns:a16="http://schemas.microsoft.com/office/drawing/2014/main" id="{F36322D9-7D5A-654D-B0FA-AFB6982B39F5}"/>
              </a:ext>
            </a:extLst>
          </p:cNvPr>
          <p:cNvSpPr>
            <a:spLocks noGrp="1"/>
          </p:cNvSpPr>
          <p:nvPr>
            <p:ph type="body" sz="quarter" idx="12"/>
          </p:nvPr>
        </p:nvSpPr>
        <p:spPr/>
        <p:txBody>
          <a:bodyPr/>
          <a:lstStyle/>
          <a:p>
            <a:r>
              <a:rPr lang="en-US" dirty="0"/>
              <a:t>Ch. 27 | Hawai‘i and U.S.-Affiliated Pacific Islands</a:t>
            </a:r>
          </a:p>
        </p:txBody>
      </p:sp>
      <p:sp>
        <p:nvSpPr>
          <p:cNvPr id="6" name="Text Placeholder 5">
            <a:extLst>
              <a:ext uri="{FF2B5EF4-FFF2-40B4-BE49-F238E27FC236}">
                <a16:creationId xmlns:a16="http://schemas.microsoft.com/office/drawing/2014/main" id="{D67898F5-764D-E349-ACF2-77DC38C611C7}"/>
              </a:ext>
            </a:extLst>
          </p:cNvPr>
          <p:cNvSpPr>
            <a:spLocks noGrp="1"/>
          </p:cNvSpPr>
          <p:nvPr>
            <p:ph type="body" sz="quarter" idx="13"/>
          </p:nvPr>
        </p:nvSpPr>
        <p:spPr/>
        <p:txBody>
          <a:bodyPr/>
          <a:lstStyle/>
          <a:p>
            <a:r>
              <a:rPr lang="en-US" dirty="0"/>
              <a:t>Cumulative Impacts and Adaptation</a:t>
            </a:r>
          </a:p>
        </p:txBody>
      </p:sp>
    </p:spTree>
    <p:extLst>
      <p:ext uri="{BB962C8B-B14F-4D97-AF65-F5344CB8AC3E}">
        <p14:creationId xmlns:p14="http://schemas.microsoft.com/office/powerpoint/2010/main" val="166625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8BB4A0A-6E52-F641-8A8B-A6F5BD3F03C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367755"/>
            <a:ext cx="4629150" cy="3582740"/>
          </a:xfrm>
        </p:spPr>
      </p:pic>
      <p:sp>
        <p:nvSpPr>
          <p:cNvPr id="3" name="Title 2">
            <a:extLst>
              <a:ext uri="{FF2B5EF4-FFF2-40B4-BE49-F238E27FC236}">
                <a16:creationId xmlns:a16="http://schemas.microsoft.com/office/drawing/2014/main" id="{0BDEB0C5-75B1-0A40-A0A7-AC98EB574911}"/>
              </a:ext>
            </a:extLst>
          </p:cNvPr>
          <p:cNvSpPr>
            <a:spLocks noGrp="1"/>
          </p:cNvSpPr>
          <p:nvPr>
            <p:ph type="title"/>
          </p:nvPr>
        </p:nvSpPr>
        <p:spPr/>
        <p:txBody>
          <a:bodyPr/>
          <a:lstStyle/>
          <a:p>
            <a:r>
              <a:rPr lang="en-US" dirty="0"/>
              <a:t>Fig. 27.1: Pacific Islands Region Map</a:t>
            </a:r>
          </a:p>
        </p:txBody>
      </p:sp>
      <p:sp>
        <p:nvSpPr>
          <p:cNvPr id="4" name="Text Placeholder 3">
            <a:extLst>
              <a:ext uri="{FF2B5EF4-FFF2-40B4-BE49-F238E27FC236}">
                <a16:creationId xmlns:a16="http://schemas.microsoft.com/office/drawing/2014/main" id="{D3084C63-A75F-7A4E-B68E-1D555E6EF638}"/>
              </a:ext>
            </a:extLst>
          </p:cNvPr>
          <p:cNvSpPr>
            <a:spLocks noGrp="1"/>
          </p:cNvSpPr>
          <p:nvPr>
            <p:ph type="body" sz="half" idx="2"/>
          </p:nvPr>
        </p:nvSpPr>
        <p:spPr/>
        <p:txBody>
          <a:bodyPr>
            <a:normAutofit/>
          </a:bodyPr>
          <a:lstStyle/>
          <a:p>
            <a:r>
              <a:rPr lang="en-US" sz="1200" dirty="0"/>
              <a:t>The U.S. Pacific Islands region includes the state of </a:t>
            </a:r>
            <a:r>
              <a:rPr lang="en-US" sz="1200" dirty="0" err="1"/>
              <a:t>Hawaiʻi</a:t>
            </a:r>
            <a:r>
              <a:rPr lang="en-US" sz="1200" dirty="0"/>
              <a:t>, as well as the U.S.-Affiliated Pacific Islands (USAPI): the Territories of Guam and American </a:t>
            </a:r>
            <a:r>
              <a:rPr lang="en-US" sz="1200" dirty="0" err="1"/>
              <a:t>Sāmoa</a:t>
            </a:r>
            <a:r>
              <a:rPr lang="en-US" sz="1200" dirty="0"/>
              <a:t> (AS), the Commonwealth of the Northern Mariana Islands (CNMI), the Republic of Palau (RP), the Federated States of Micronesia (FSM), and the Republic of the Marshall Islands (RMI). While citizens of Guam and the CNMI are U.S. citizens, those from AS are U.S. nationals. Under the Compact of Free Association (COFA), citizens from FSM, RP, and RMI can live and work in the United States without visas, and the U.S. armed forces are permitted to operate in COFA areas. On this map, shaded areas indicate the exclusive economic zone of each island, including regional marine national monuments (in green). </a:t>
            </a:r>
            <a:r>
              <a:rPr lang="en-US" sz="1200" i="1" dirty="0"/>
              <a:t>Source: adapted from Keener et al. 2012.</a:t>
            </a:r>
            <a:r>
              <a:rPr lang="en-US" sz="1200" i="1" baseline="30000" dirty="0">
                <a:hlinkClick r:id="rId4"/>
              </a:rPr>
              <a:t>23</a:t>
            </a:r>
            <a:endParaRPr lang="en-US" sz="1200" i="1" baseline="30000" dirty="0"/>
          </a:p>
        </p:txBody>
      </p:sp>
      <p:sp>
        <p:nvSpPr>
          <p:cNvPr id="5" name="Text Placeholder 4">
            <a:extLst>
              <a:ext uri="{FF2B5EF4-FFF2-40B4-BE49-F238E27FC236}">
                <a16:creationId xmlns:a16="http://schemas.microsoft.com/office/drawing/2014/main" id="{BE2D9AD1-710B-5D44-8E99-1A82AE6AFE59}"/>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07527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59C17C-D269-984D-8E93-60043707163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840082"/>
            <a:ext cx="4629150" cy="4638086"/>
          </a:xfrm>
        </p:spPr>
      </p:pic>
      <p:sp>
        <p:nvSpPr>
          <p:cNvPr id="3" name="Title 2">
            <a:extLst>
              <a:ext uri="{FF2B5EF4-FFF2-40B4-BE49-F238E27FC236}">
                <a16:creationId xmlns:a16="http://schemas.microsoft.com/office/drawing/2014/main" id="{CF97EA8F-3595-AE43-858F-6F4B26702F79}"/>
              </a:ext>
            </a:extLst>
          </p:cNvPr>
          <p:cNvSpPr>
            <a:spLocks noGrp="1"/>
          </p:cNvSpPr>
          <p:nvPr>
            <p:ph type="title"/>
          </p:nvPr>
        </p:nvSpPr>
        <p:spPr/>
        <p:txBody>
          <a:bodyPr/>
          <a:lstStyle/>
          <a:p>
            <a:r>
              <a:rPr lang="en-US" dirty="0"/>
              <a:t>Fig. 27.2: Climate Indicators and Impacts</a:t>
            </a:r>
          </a:p>
        </p:txBody>
      </p:sp>
      <p:sp>
        <p:nvSpPr>
          <p:cNvPr id="4" name="Text Placeholder 3">
            <a:extLst>
              <a:ext uri="{FF2B5EF4-FFF2-40B4-BE49-F238E27FC236}">
                <a16:creationId xmlns:a16="http://schemas.microsoft.com/office/drawing/2014/main" id="{0BD0C22B-1949-2848-8460-6D4D88B9E7FE}"/>
              </a:ext>
            </a:extLst>
          </p:cNvPr>
          <p:cNvSpPr>
            <a:spLocks noGrp="1"/>
          </p:cNvSpPr>
          <p:nvPr>
            <p:ph type="body" sz="half" idx="2"/>
          </p:nvPr>
        </p:nvSpPr>
        <p:spPr/>
        <p:txBody>
          <a:bodyPr>
            <a:normAutofit fontScale="92500" lnSpcReduction="20000"/>
          </a:bodyPr>
          <a:lstStyle/>
          <a:p>
            <a:r>
              <a:rPr lang="en-US" dirty="0"/>
              <a:t>Monitoring regional indicator variables in the atmosphere, land, and ocean allows for tracking climate variability and change. (top) Observed changes in key climate indicators such as carbon dioxide concentration, sea surface temperatures, and species distributions in the Hawai‘i and U.S.-Affiliated Pacific Islands region result in (bottom) impacts to multiple sectors and communities, including built infrastructure, natural ecosystems, and human health.</a:t>
            </a:r>
            <a:r>
              <a:rPr lang="en-US" b="1" dirty="0"/>
              <a:t> </a:t>
            </a:r>
            <a:r>
              <a:rPr lang="en-US" dirty="0"/>
              <a:t>Connecting changes in climate indicators to how impacts are experienced is crucial in understanding and adapting to risks across different sectors. </a:t>
            </a:r>
            <a:r>
              <a:rPr lang="en-US" i="1" dirty="0"/>
              <a:t>Source: adapted from Keener et al. 2012.</a:t>
            </a:r>
            <a:r>
              <a:rPr lang="en-US" i="1" baseline="30000" dirty="0">
                <a:hlinkClick r:id="rId4"/>
              </a:rPr>
              <a:t>23</a:t>
            </a:r>
            <a:endParaRPr lang="en-US" i="1" dirty="0"/>
          </a:p>
        </p:txBody>
      </p:sp>
      <p:sp>
        <p:nvSpPr>
          <p:cNvPr id="5" name="Text Placeholder 4">
            <a:extLst>
              <a:ext uri="{FF2B5EF4-FFF2-40B4-BE49-F238E27FC236}">
                <a16:creationId xmlns:a16="http://schemas.microsoft.com/office/drawing/2014/main" id="{1210BACB-1974-F942-912A-85AF67C7C15C}"/>
              </a:ext>
            </a:extLst>
          </p:cNvPr>
          <p:cNvSpPr>
            <a:spLocks noGrp="1"/>
          </p:cNvSpPr>
          <p:nvPr>
            <p:ph type="body" sz="quarter" idx="12"/>
          </p:nvPr>
        </p:nvSpPr>
        <p:spPr/>
        <p:txBody>
          <a:bodyPr/>
          <a:lstStyle/>
          <a:p>
            <a:r>
              <a:rPr lang="en-US" dirty="0"/>
              <a:t>Ch. 27 | Hawai‘i and U.S.-Affiliated Pacific Islands</a:t>
            </a:r>
          </a:p>
        </p:txBody>
      </p:sp>
    </p:spTree>
    <p:extLst>
      <p:ext uri="{BB962C8B-B14F-4D97-AF65-F5344CB8AC3E}">
        <p14:creationId xmlns:p14="http://schemas.microsoft.com/office/powerpoint/2010/main" val="38861774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6BF551B-1CFC-5D4F-8C43-F662D3E1CE9D}" vid="{97513066-E6A4-D246-B8FE-041F18551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1462</TotalTime>
  <Words>4087</Words>
  <Application>Microsoft Macintosh PowerPoint</Application>
  <PresentationFormat>On-screen Show (4:3)</PresentationFormat>
  <Paragraphs>220</Paragraphs>
  <Slides>31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27.1: Pacific Islands Region Map</vt:lpstr>
      <vt:lpstr>Fig. 27.2: Climate Indicators and Impacts</vt:lpstr>
      <vt:lpstr>Fig. 27.3: Seasonal Effects of El Niño and La Niña in the Pacific Islands Region</vt:lpstr>
      <vt:lpstr>Fig. 27.4: Emergency Drought Action for Islands Residents</vt:lpstr>
      <vt:lpstr>Fig. 27.5: Hawai’i Annual Average Temperature Changes</vt:lpstr>
      <vt:lpstr>Fig. 27.6: Hawai’i Rainfall Trends</vt:lpstr>
      <vt:lpstr>Fig. 27.7: Hawaiian Forest Bird Species</vt:lpstr>
      <vt:lpstr>Fig. 27.8: Roadways Flood Periodically on O’ahu</vt:lpstr>
      <vt:lpstr>Fig. 27.9: Potential Economic Loss from Sea Level Rise, O’ahu, Hawai’i</vt:lpstr>
      <vt:lpstr>Fig. 27.10: Projected Onset of Annual Severe Coral Reef Bleaching</vt:lpstr>
      <vt:lpstr>Fig. 27.11: Salt Cultivation on Kaua‘i</vt:lpstr>
      <vt:lpstr>Fig. 27.12: Preparing Molokai’s Fishponds for Climate Change</vt:lpstr>
      <vt:lpstr>Fig. 27.13: Crop Trials of Salt-Tolerant Taro Varieties</vt:lpstr>
      <vt:lpstr>Fig. 27.14: Marshallese Traditional Agroforestry Calendar</vt:lpstr>
      <vt:lpstr>Fig. 27.15: Flooding in Kosrae</vt:lpstr>
      <vt:lpstr>Fig. 27.16: Reservoirs in the Marshall Islands</vt:lpstr>
      <vt:lpstr>Fig. 27.17: A Marshall Islands Storm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Avery, Chris</cp:lastModifiedBy>
  <cp:revision>156</cp:revision>
  <dcterms:created xsi:type="dcterms:W3CDTF">2018-11-15T18:28:13Z</dcterms:created>
  <dcterms:modified xsi:type="dcterms:W3CDTF">2018-12-07T14:34:26Z</dcterms:modified>
</cp:coreProperties>
</file>