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7"/>
  </p:notesMasterIdLst>
  <p:sldIdLst>
    <p:sldId id="270"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eves, Katie" initials="RK" lastIdx="1" clrIdx="0">
    <p:extLst>
      <p:ext uri="{19B8F6BF-5375-455C-9EA6-DF929625EA0E}">
        <p15:presenceInfo xmlns:p15="http://schemas.microsoft.com/office/powerpoint/2012/main" userId="S-1-5-21-2338163137-2684688362-157462135-721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88A8"/>
    <a:srgbClr val="6D5B97"/>
    <a:srgbClr val="102268"/>
    <a:srgbClr val="096BA3"/>
    <a:srgbClr val="0F9EFB"/>
    <a:srgbClr val="385623"/>
    <a:srgbClr val="3D88A7"/>
    <a:srgbClr val="C79C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29" autoAdjust="0"/>
    <p:restoredTop sz="84554"/>
  </p:normalViewPr>
  <p:slideViewPr>
    <p:cSldViewPr snapToGrid="0" snapToObjects="1" showGuides="1">
      <p:cViewPr varScale="1">
        <p:scale>
          <a:sx n="72" d="100"/>
          <a:sy n="72" d="100"/>
        </p:scale>
        <p:origin x="2059"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1000-D3B8-D440-8861-CD99BA79407E}" type="datetimeFigureOut">
              <a:rPr lang="en-US" smtClean="0"/>
              <a:t>11/19/2018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E6CB7-542C-0A40-A1D9-CA6EADA0C63B}" type="slidenum">
              <a:rPr lang="en-US" smtClean="0"/>
              <a:t>‹#›</a:t>
            </a:fld>
            <a:endParaRPr lang="en-US"/>
          </a:p>
        </p:txBody>
      </p:sp>
    </p:spTree>
    <p:extLst>
      <p:ext uri="{BB962C8B-B14F-4D97-AF65-F5344CB8AC3E}">
        <p14:creationId xmlns:p14="http://schemas.microsoft.com/office/powerpoint/2010/main" val="138875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8</a:t>
            </a:fld>
            <a:endParaRPr lang="en-US"/>
          </a:p>
        </p:txBody>
      </p:sp>
    </p:spTree>
    <p:extLst>
      <p:ext uri="{BB962C8B-B14F-4D97-AF65-F5344CB8AC3E}">
        <p14:creationId xmlns:p14="http://schemas.microsoft.com/office/powerpoint/2010/main" val="1802123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57: </a:t>
            </a:r>
            <a:r>
              <a:rPr lang="en-US" sz="1200" kern="1200" dirty="0">
                <a:solidFill>
                  <a:schemeClr val="tx1"/>
                </a:solidFill>
                <a:effectLst/>
                <a:latin typeface="+mn-lt"/>
                <a:ea typeface="+mn-ea"/>
                <a:cs typeface="+mn-cs"/>
              </a:rPr>
              <a:t>Savage, M. and J.N. Mast, 2005: How resilient are southwestern ponderosa pine forests after crown fires? </a:t>
            </a:r>
            <a:r>
              <a:rPr lang="en-US" sz="1200" i="1" kern="1200" dirty="0">
                <a:solidFill>
                  <a:schemeClr val="tx1"/>
                </a:solidFill>
                <a:effectLst/>
                <a:latin typeface="+mn-lt"/>
                <a:ea typeface="+mn-ea"/>
                <a:cs typeface="+mn-cs"/>
              </a:rPr>
              <a:t>Canadian Journal of Forest Research, </a:t>
            </a:r>
            <a:r>
              <a:rPr lang="en-US" sz="1200" b="1" kern="1200" dirty="0">
                <a:solidFill>
                  <a:schemeClr val="tx1"/>
                </a:solidFill>
                <a:effectLst/>
                <a:latin typeface="+mn-lt"/>
                <a:ea typeface="+mn-ea"/>
                <a:cs typeface="+mn-cs"/>
              </a:rPr>
              <a:t>35 </a:t>
            </a:r>
            <a:r>
              <a:rPr lang="en-US" sz="1200" kern="1200" dirty="0">
                <a:solidFill>
                  <a:schemeClr val="tx1"/>
                </a:solidFill>
                <a:effectLst/>
                <a:latin typeface="+mn-lt"/>
                <a:ea typeface="+mn-ea"/>
                <a:cs typeface="+mn-cs"/>
              </a:rPr>
              <a:t>(4), 967- 977. http://</a:t>
            </a:r>
            <a:r>
              <a:rPr lang="en-US" sz="1200" kern="1200" dirty="0" err="1">
                <a:solidFill>
                  <a:schemeClr val="tx1"/>
                </a:solidFill>
                <a:effectLst/>
                <a:latin typeface="+mn-lt"/>
                <a:ea typeface="+mn-ea"/>
                <a:cs typeface="+mn-cs"/>
              </a:rPr>
              <a:t>dx.doi.org</a:t>
            </a:r>
            <a:r>
              <a:rPr lang="en-US" sz="1200" kern="1200" dirty="0">
                <a:solidFill>
                  <a:schemeClr val="tx1"/>
                </a:solidFill>
                <a:effectLst/>
                <a:latin typeface="+mn-lt"/>
                <a:ea typeface="+mn-ea"/>
                <a:cs typeface="+mn-cs"/>
              </a:rPr>
              <a:t>/10.1139/x05-028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58: </a:t>
            </a:r>
            <a:r>
              <a:rPr lang="en-US" sz="1200" kern="1200" dirty="0">
                <a:solidFill>
                  <a:schemeClr val="tx1"/>
                </a:solidFill>
                <a:effectLst/>
                <a:latin typeface="+mn-lt"/>
                <a:ea typeface="+mn-ea"/>
                <a:cs typeface="+mn-cs"/>
              </a:rPr>
              <a:t>Keane, R.E. and C. Key, 2007: CCE fire regimes and their management. </a:t>
            </a:r>
            <a:r>
              <a:rPr lang="en-US" sz="1200" i="1" kern="1200" dirty="0">
                <a:solidFill>
                  <a:schemeClr val="tx1"/>
                </a:solidFill>
                <a:effectLst/>
                <a:latin typeface="+mn-lt"/>
                <a:ea typeface="+mn-ea"/>
                <a:cs typeface="+mn-cs"/>
              </a:rPr>
              <a:t>Sustaining Rocky Mountain Landscapes: Science, Policy and Management for the Crown of the Continent Ecosystem</a:t>
            </a:r>
            <a:r>
              <a:rPr lang="en-US" sz="1200" kern="1200" dirty="0">
                <a:solidFill>
                  <a:schemeClr val="tx1"/>
                </a:solidFill>
                <a:effectLst/>
                <a:latin typeface="+mn-lt"/>
                <a:ea typeface="+mn-ea"/>
                <a:cs typeface="+mn-cs"/>
              </a:rPr>
              <a:t>. Prato, T. and D. </a:t>
            </a:r>
            <a:r>
              <a:rPr lang="en-US" sz="1200" kern="1200" dirty="0" err="1">
                <a:solidFill>
                  <a:schemeClr val="tx1"/>
                </a:solidFill>
                <a:effectLst/>
                <a:latin typeface="+mn-lt"/>
                <a:ea typeface="+mn-ea"/>
                <a:cs typeface="+mn-cs"/>
              </a:rPr>
              <a:t>Fagre</a:t>
            </a:r>
            <a:r>
              <a:rPr lang="en-US" sz="1200" kern="1200" dirty="0">
                <a:solidFill>
                  <a:schemeClr val="tx1"/>
                </a:solidFill>
                <a:effectLst/>
                <a:latin typeface="+mn-lt"/>
                <a:ea typeface="+mn-ea"/>
                <a:cs typeface="+mn-cs"/>
              </a:rPr>
              <a:t>, Eds. Resources for the Future, Washington, DC, 201-212. http://</a:t>
            </a:r>
            <a:r>
              <a:rPr lang="en-US" sz="1200" kern="1200" dirty="0" err="1">
                <a:solidFill>
                  <a:schemeClr val="tx1"/>
                </a:solidFill>
                <a:effectLst/>
                <a:latin typeface="+mn-lt"/>
                <a:ea typeface="+mn-ea"/>
                <a:cs typeface="+mn-cs"/>
              </a:rPr>
              <a:t>pubs.er.usgs.gov</a:t>
            </a:r>
            <a:r>
              <a:rPr lang="en-US" sz="1200" kern="1200" dirty="0">
                <a:solidFill>
                  <a:schemeClr val="tx1"/>
                </a:solidFill>
                <a:effectLst/>
                <a:latin typeface="+mn-lt"/>
                <a:ea typeface="+mn-ea"/>
                <a:cs typeface="+mn-cs"/>
              </a:rPr>
              <a:t>/publication/70160295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59: </a:t>
            </a:r>
            <a:r>
              <a:rPr lang="en-US" sz="1200" kern="1200" dirty="0" err="1">
                <a:solidFill>
                  <a:schemeClr val="tx1"/>
                </a:solidFill>
                <a:effectLst/>
                <a:latin typeface="+mn-lt"/>
                <a:ea typeface="+mn-ea"/>
                <a:cs typeface="+mn-cs"/>
              </a:rPr>
              <a:t>Hessburg</a:t>
            </a:r>
            <a:r>
              <a:rPr lang="en-US" sz="1200" kern="1200" dirty="0">
                <a:solidFill>
                  <a:schemeClr val="tx1"/>
                </a:solidFill>
                <a:effectLst/>
                <a:latin typeface="+mn-lt"/>
                <a:ea typeface="+mn-ea"/>
                <a:cs typeface="+mn-cs"/>
              </a:rPr>
              <a:t>, P.F., R.B. Salter, and K.M. James, 2007: Re- examining fire severity relations in pre-management era mixed conifer forests: Inferences from landscape patterns of forest structure. </a:t>
            </a:r>
            <a:r>
              <a:rPr lang="en-US" sz="1200" i="1" kern="1200" dirty="0">
                <a:solidFill>
                  <a:schemeClr val="tx1"/>
                </a:solidFill>
                <a:effectLst/>
                <a:latin typeface="+mn-lt"/>
                <a:ea typeface="+mn-ea"/>
                <a:cs typeface="+mn-cs"/>
              </a:rPr>
              <a:t>Landscape Ecology, </a:t>
            </a:r>
            <a:r>
              <a:rPr lang="en-US" sz="1200" b="1" kern="1200" dirty="0">
                <a:solidFill>
                  <a:schemeClr val="tx1"/>
                </a:solidFill>
                <a:effectLst/>
                <a:latin typeface="+mn-lt"/>
                <a:ea typeface="+mn-ea"/>
                <a:cs typeface="+mn-cs"/>
              </a:rPr>
              <a:t>22 </a:t>
            </a:r>
            <a:r>
              <a:rPr lang="en-US" sz="1200" kern="1200" dirty="0">
                <a:solidFill>
                  <a:schemeClr val="tx1"/>
                </a:solidFill>
                <a:effectLst/>
                <a:latin typeface="+mn-lt"/>
                <a:ea typeface="+mn-ea"/>
                <a:cs typeface="+mn-cs"/>
              </a:rPr>
              <a:t>(1), 5-24. http://</a:t>
            </a:r>
            <a:r>
              <a:rPr lang="en-US" sz="1200" kern="1200" dirty="0" err="1">
                <a:solidFill>
                  <a:schemeClr val="tx1"/>
                </a:solidFill>
                <a:effectLst/>
                <a:latin typeface="+mn-lt"/>
                <a:ea typeface="+mn-ea"/>
                <a:cs typeface="+mn-cs"/>
              </a:rPr>
              <a:t>dx.doi.org</a:t>
            </a:r>
            <a:r>
              <a:rPr lang="en-US" sz="1200" kern="1200" dirty="0">
                <a:solidFill>
                  <a:schemeClr val="tx1"/>
                </a:solidFill>
                <a:effectLst/>
                <a:latin typeface="+mn-lt"/>
                <a:ea typeface="+mn-ea"/>
                <a:cs typeface="+mn-cs"/>
              </a:rPr>
              <a:t>/10.1007/s10980-007-9098-2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60: EPA, 2016: Climate Change Indicators: Wildfires. U.S. Environmental Protection Agency (EPA), Washington, DC. https://</a:t>
            </a:r>
            <a:r>
              <a:rPr lang="en-US" sz="1200" kern="1200" dirty="0" err="1">
                <a:solidFill>
                  <a:schemeClr val="tx1"/>
                </a:solidFill>
                <a:effectLst/>
                <a:latin typeface="+mn-lt"/>
                <a:ea typeface="+mn-ea"/>
                <a:cs typeface="+mn-cs"/>
              </a:rPr>
              <a:t>www.epa.gov</a:t>
            </a:r>
            <a:r>
              <a:rPr lang="en-US" sz="1200" kern="1200" dirty="0">
                <a:solidFill>
                  <a:schemeClr val="tx1"/>
                </a:solidFill>
                <a:effectLst/>
                <a:latin typeface="+mn-lt"/>
                <a:ea typeface="+mn-ea"/>
                <a:cs typeface="+mn-cs"/>
              </a:rPr>
              <a:t>/climate-indicators/climate-change-indicators-wildfires </a:t>
            </a:r>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9</a:t>
            </a:fld>
            <a:endParaRPr lang="en-US"/>
          </a:p>
        </p:txBody>
      </p:sp>
    </p:spTree>
    <p:extLst>
      <p:ext uri="{BB962C8B-B14F-4D97-AF65-F5344CB8AC3E}">
        <p14:creationId xmlns:p14="http://schemas.microsoft.com/office/powerpoint/2010/main" val="2813643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114: </a:t>
            </a:r>
            <a:r>
              <a:rPr lang="en-US" sz="1200" kern="1200" dirty="0">
                <a:solidFill>
                  <a:schemeClr val="tx1"/>
                </a:solidFill>
                <a:effectLst/>
                <a:latin typeface="+mn-lt"/>
                <a:ea typeface="+mn-ea"/>
                <a:cs typeface="+mn-cs"/>
              </a:rPr>
              <a:t>Williams, C.A., H. Gu, R. MacLean, J.G. </a:t>
            </a:r>
            <a:r>
              <a:rPr lang="en-US" sz="1200" kern="1200" dirty="0" err="1">
                <a:solidFill>
                  <a:schemeClr val="tx1"/>
                </a:solidFill>
                <a:effectLst/>
                <a:latin typeface="+mn-lt"/>
                <a:ea typeface="+mn-ea"/>
                <a:cs typeface="+mn-cs"/>
              </a:rPr>
              <a:t>Masek</a:t>
            </a:r>
            <a:r>
              <a:rPr lang="en-US" sz="1200" kern="1200" dirty="0">
                <a:solidFill>
                  <a:schemeClr val="tx1"/>
                </a:solidFill>
                <a:effectLst/>
                <a:latin typeface="+mn-lt"/>
                <a:ea typeface="+mn-ea"/>
                <a:cs typeface="+mn-cs"/>
              </a:rPr>
              <a:t>, and G.J. </a:t>
            </a:r>
            <a:r>
              <a:rPr lang="en-US" sz="1200" kern="1200" dirty="0" err="1">
                <a:solidFill>
                  <a:schemeClr val="tx1"/>
                </a:solidFill>
                <a:effectLst/>
                <a:latin typeface="+mn-lt"/>
                <a:ea typeface="+mn-ea"/>
                <a:cs typeface="+mn-cs"/>
              </a:rPr>
              <a:t>Collatz</a:t>
            </a:r>
            <a:r>
              <a:rPr lang="en-US" sz="1200" kern="1200" dirty="0">
                <a:solidFill>
                  <a:schemeClr val="tx1"/>
                </a:solidFill>
                <a:effectLst/>
                <a:latin typeface="+mn-lt"/>
                <a:ea typeface="+mn-ea"/>
                <a:cs typeface="+mn-cs"/>
              </a:rPr>
              <a:t>, 2016: Disturbance and the carbon balance of US forests: A quantitative review of impacts from harvests, fires, insects, and droughts. </a:t>
            </a:r>
            <a:r>
              <a:rPr lang="en-US" sz="1200" i="1" kern="1200" dirty="0">
                <a:solidFill>
                  <a:schemeClr val="tx1"/>
                </a:solidFill>
                <a:effectLst/>
                <a:latin typeface="+mn-lt"/>
                <a:ea typeface="+mn-ea"/>
                <a:cs typeface="+mn-cs"/>
              </a:rPr>
              <a:t>Global and Planetary Change, </a:t>
            </a:r>
            <a:r>
              <a:rPr lang="en-US" sz="1200" b="1" kern="1200" dirty="0">
                <a:solidFill>
                  <a:schemeClr val="tx1"/>
                </a:solidFill>
                <a:effectLst/>
                <a:latin typeface="+mn-lt"/>
                <a:ea typeface="+mn-ea"/>
                <a:cs typeface="+mn-cs"/>
              </a:rPr>
              <a:t>143</a:t>
            </a:r>
            <a:r>
              <a:rPr lang="en-US" sz="1200" kern="1200" dirty="0">
                <a:solidFill>
                  <a:schemeClr val="tx1"/>
                </a:solidFill>
                <a:effectLst/>
                <a:latin typeface="+mn-lt"/>
                <a:ea typeface="+mn-ea"/>
                <a:cs typeface="+mn-cs"/>
              </a:rPr>
              <a:t>, 66-80. http://</a:t>
            </a:r>
            <a:r>
              <a:rPr lang="en-US" sz="1200" kern="1200" dirty="0" err="1">
                <a:solidFill>
                  <a:schemeClr val="tx1"/>
                </a:solidFill>
                <a:effectLst/>
                <a:latin typeface="+mn-lt"/>
                <a:ea typeface="+mn-ea"/>
                <a:cs typeface="+mn-cs"/>
              </a:rPr>
              <a:t>dx.doi.org</a:t>
            </a:r>
            <a:r>
              <a:rPr lang="en-US" sz="1200" kern="1200" dirty="0">
                <a:solidFill>
                  <a:schemeClr val="tx1"/>
                </a:solidFill>
                <a:effectLst/>
                <a:latin typeface="+mn-lt"/>
                <a:ea typeface="+mn-ea"/>
                <a:cs typeface="+mn-cs"/>
              </a:rPr>
              <a:t>/10.1016/j.gloplacha.2016.06.002 </a:t>
            </a:r>
          </a:p>
        </p:txBody>
      </p:sp>
      <p:sp>
        <p:nvSpPr>
          <p:cNvPr id="4" name="Slide Number Placeholder 3"/>
          <p:cNvSpPr>
            <a:spLocks noGrp="1"/>
          </p:cNvSpPr>
          <p:nvPr>
            <p:ph type="sldNum" sz="quarter" idx="5"/>
          </p:nvPr>
        </p:nvSpPr>
        <p:spPr/>
        <p:txBody>
          <a:bodyPr/>
          <a:lstStyle/>
          <a:p>
            <a:fld id="{E8CE6CB7-542C-0A40-A1D9-CA6EADA0C63B}" type="slidenum">
              <a:rPr lang="en-US" smtClean="0"/>
              <a:t>10</a:t>
            </a:fld>
            <a:endParaRPr lang="en-US"/>
          </a:p>
        </p:txBody>
      </p:sp>
    </p:spTree>
    <p:extLst>
      <p:ext uri="{BB962C8B-B14F-4D97-AF65-F5344CB8AC3E}">
        <p14:creationId xmlns:p14="http://schemas.microsoft.com/office/powerpoint/2010/main" val="4122714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12</a:t>
            </a:fld>
            <a:endParaRPr lang="en-US"/>
          </a:p>
        </p:txBody>
      </p:sp>
    </p:spTree>
    <p:extLst>
      <p:ext uri="{BB962C8B-B14F-4D97-AF65-F5344CB8AC3E}">
        <p14:creationId xmlns:p14="http://schemas.microsoft.com/office/powerpoint/2010/main" val="3958138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14</a:t>
            </a:fld>
            <a:endParaRPr lang="en-US"/>
          </a:p>
        </p:txBody>
      </p:sp>
    </p:spTree>
    <p:extLst>
      <p:ext uri="{BB962C8B-B14F-4D97-AF65-F5344CB8AC3E}">
        <p14:creationId xmlns:p14="http://schemas.microsoft.com/office/powerpoint/2010/main" val="8630626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5CA814D6-62CF-A848-A324-10AD242EF3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Subtitle 2"/>
          <p:cNvSpPr>
            <a:spLocks noGrp="1"/>
          </p:cNvSpPr>
          <p:nvPr>
            <p:ph type="subTitle" idx="1" hasCustomPrompt="1"/>
          </p:nvPr>
        </p:nvSpPr>
        <p:spPr>
          <a:xfrm>
            <a:off x="308113" y="2919060"/>
            <a:ext cx="6858000" cy="1655762"/>
          </a:xfrm>
        </p:spPr>
        <p:txBody>
          <a:bodyPr>
            <a:normAutofit/>
          </a:bodyPr>
          <a:lstStyle>
            <a:lvl1pPr marL="0" indent="0" algn="l">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Presenter’s Name</a:t>
            </a:r>
          </a:p>
          <a:p>
            <a:r>
              <a:rPr lang="en-US" i="1" dirty="0"/>
              <a:t>Affiliation</a:t>
            </a:r>
          </a:p>
          <a:p>
            <a:endParaRPr lang="en-US" dirty="0"/>
          </a:p>
          <a:p>
            <a:r>
              <a:rPr lang="en-US" dirty="0"/>
              <a:t>Date</a:t>
            </a:r>
          </a:p>
        </p:txBody>
      </p:sp>
      <p:sp>
        <p:nvSpPr>
          <p:cNvPr id="8" name="Rectangle 7">
            <a:extLst>
              <a:ext uri="{FF2B5EF4-FFF2-40B4-BE49-F238E27FC236}">
                <a16:creationId xmlns="" xmlns:a16="http://schemas.microsoft.com/office/drawing/2014/main" id="{2A530860-5D58-5042-BB93-C7592BB8BF8A}"/>
              </a:ext>
            </a:extLst>
          </p:cNvPr>
          <p:cNvSpPr/>
          <p:nvPr userDrawn="1"/>
        </p:nvSpPr>
        <p:spPr>
          <a:xfrm>
            <a:off x="-1" y="1370346"/>
            <a:ext cx="6705601" cy="1257398"/>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 name="Rectangle 8">
            <a:extLst>
              <a:ext uri="{FF2B5EF4-FFF2-40B4-BE49-F238E27FC236}">
                <a16:creationId xmlns="" xmlns:a16="http://schemas.microsoft.com/office/drawing/2014/main" id="{ADF11DD2-1B42-084E-8B88-DBD82F4A97D4}"/>
              </a:ext>
            </a:extLst>
          </p:cNvPr>
          <p:cNvSpPr/>
          <p:nvPr userDrawn="1"/>
        </p:nvSpPr>
        <p:spPr>
          <a:xfrm>
            <a:off x="308113" y="1370346"/>
            <a:ext cx="6397487" cy="769441"/>
          </a:xfrm>
          <a:prstGeom prst="rect">
            <a:avLst/>
          </a:prstGeom>
        </p:spPr>
        <p:txBody>
          <a:bodyPr wrap="square">
            <a:spAutoFit/>
          </a:bodyPr>
          <a:lstStyle/>
          <a:p>
            <a:r>
              <a:rPr lang="en-US" sz="2200" b="1" i="0" dirty="0">
                <a:solidFill>
                  <a:schemeClr val="bg1"/>
                </a:solidFill>
                <a:effectLst/>
                <a:latin typeface="Calibri" panose="020F0502020204030204" pitchFamily="34" charset="0"/>
                <a:cs typeface="Calibri" panose="020F0502020204030204" pitchFamily="34" charset="0"/>
              </a:rPr>
              <a:t>Fourth National Climate Assessment, Vol II — Impacts, Risks, and Adaptation in the United States</a:t>
            </a:r>
            <a:endParaRPr lang="en-US" sz="2200" b="1" i="0" dirty="0">
              <a:solidFill>
                <a:schemeClr val="bg1"/>
              </a:solidFill>
              <a:latin typeface="Calibri" panose="020F0502020204030204" pitchFamily="34" charset="0"/>
              <a:cs typeface="Calibri" panose="020F0502020204030204" pitchFamily="34" charset="0"/>
            </a:endParaRPr>
          </a:p>
        </p:txBody>
      </p:sp>
      <p:pic>
        <p:nvPicPr>
          <p:cNvPr id="15" name="Picture 14">
            <a:extLst>
              <a:ext uri="{FF2B5EF4-FFF2-40B4-BE49-F238E27FC236}">
                <a16:creationId xmlns="" xmlns:a16="http://schemas.microsoft.com/office/drawing/2014/main" id="{0618150B-E1DF-2F46-98D9-E8DB8E677D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7625" y="911861"/>
            <a:ext cx="1841223" cy="345537"/>
          </a:xfrm>
          <a:prstGeom prst="rect">
            <a:avLst/>
          </a:prstGeom>
        </p:spPr>
      </p:pic>
      <p:sp>
        <p:nvSpPr>
          <p:cNvPr id="11" name="Text Placeholder 10"/>
          <p:cNvSpPr>
            <a:spLocks noGrp="1"/>
          </p:cNvSpPr>
          <p:nvPr>
            <p:ph type="body" sz="quarter" idx="15" hasCustomPrompt="1"/>
          </p:nvPr>
        </p:nvSpPr>
        <p:spPr>
          <a:xfrm>
            <a:off x="307975" y="2157399"/>
            <a:ext cx="6070600" cy="384175"/>
          </a:xfrm>
        </p:spPr>
        <p:txBody>
          <a:bodyPr anchor="ctr">
            <a:normAutofit/>
          </a:bodyPr>
          <a:lstStyle>
            <a:lvl1pPr marL="0" indent="0">
              <a:buNone/>
              <a:defRPr sz="1600" b="1" i="1" baseline="0">
                <a:solidFill>
                  <a:schemeClr val="bg1"/>
                </a:solidFill>
              </a:defRPr>
            </a:lvl1pPr>
          </a:lstStyle>
          <a:p>
            <a:pPr lvl="0"/>
            <a:r>
              <a:rPr lang="en-US" dirty="0"/>
              <a:t>Click to enter Chapter # | Chapter Title</a:t>
            </a:r>
          </a:p>
        </p:txBody>
      </p:sp>
    </p:spTree>
    <p:extLst>
      <p:ext uri="{BB962C8B-B14F-4D97-AF65-F5344CB8AC3E}">
        <p14:creationId xmlns:p14="http://schemas.microsoft.com/office/powerpoint/2010/main" val="406605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7" name="Text Placeholder 9"/>
          <p:cNvSpPr>
            <a:spLocks noGrp="1"/>
          </p:cNvSpPr>
          <p:nvPr>
            <p:ph type="body" sz="quarter" idx="10" hasCustomPrompt="1"/>
          </p:nvPr>
        </p:nvSpPr>
        <p:spPr>
          <a:xfrm>
            <a:off x="1074198" y="612043"/>
            <a:ext cx="7441152" cy="804935"/>
          </a:xfrm>
        </p:spPr>
        <p:txBody>
          <a:bodyPr anchor="ctr">
            <a:normAutofit/>
          </a:bodyPr>
          <a:lstStyle>
            <a:lvl1pPr marL="0" indent="0">
              <a:buNone/>
              <a:defRPr sz="4400">
                <a:solidFill>
                  <a:srgbClr val="3D88A8"/>
                </a:solidFill>
                <a:latin typeface="+mj-lt"/>
              </a:defRPr>
            </a:lvl1pPr>
          </a:lstStyle>
          <a:p>
            <a:pPr lvl="0"/>
            <a:r>
              <a:rPr lang="en-US" dirty="0"/>
              <a:t>Key Message</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7881" y="612044"/>
            <a:ext cx="784386" cy="804672"/>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
        <p:nvSpPr>
          <p:cNvPr id="9" name="Content Placeholder 2"/>
          <p:cNvSpPr>
            <a:spLocks noGrp="1"/>
          </p:cNvSpPr>
          <p:nvPr>
            <p:ph idx="13" hasCustomPrompt="1"/>
          </p:nvPr>
        </p:nvSpPr>
        <p:spPr>
          <a:xfrm>
            <a:off x="628650" y="2441359"/>
            <a:ext cx="7886700" cy="3735603"/>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sp>
        <p:nvSpPr>
          <p:cNvPr id="10" name="Text Placeholder 8"/>
          <p:cNvSpPr>
            <a:spLocks noGrp="1"/>
          </p:cNvSpPr>
          <p:nvPr>
            <p:ph type="body" sz="quarter" idx="14" hasCustomPrompt="1"/>
          </p:nvPr>
        </p:nvSpPr>
        <p:spPr>
          <a:xfrm>
            <a:off x="628650" y="1825625"/>
            <a:ext cx="7886700" cy="447058"/>
          </a:xfrm>
        </p:spPr>
        <p:txBody>
          <a:bodyPr/>
          <a:lstStyle>
            <a:lvl1pPr marL="0" indent="0">
              <a:buNone/>
              <a:defRPr sz="2400" b="1" baseline="0">
                <a:solidFill>
                  <a:srgbClr val="3D88A8"/>
                </a:solidFill>
              </a:defRPr>
            </a:lvl1pPr>
          </a:lstStyle>
          <a:p>
            <a:pPr lvl="0"/>
            <a:r>
              <a:rPr lang="en-US" dirty="0"/>
              <a:t>Click to enter Key Message title</a:t>
            </a:r>
          </a:p>
        </p:txBody>
      </p:sp>
    </p:spTree>
    <p:extLst>
      <p:ext uri="{BB962C8B-B14F-4D97-AF65-F5344CB8AC3E}">
        <p14:creationId xmlns:p14="http://schemas.microsoft.com/office/powerpoint/2010/main" val="1051106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7" name="Text Placeholder 9"/>
          <p:cNvSpPr>
            <a:spLocks noGrp="1"/>
          </p:cNvSpPr>
          <p:nvPr>
            <p:ph type="body" sz="quarter" idx="10"/>
          </p:nvPr>
        </p:nvSpPr>
        <p:spPr>
          <a:xfrm>
            <a:off x="1074198" y="612043"/>
            <a:ext cx="7441152" cy="804935"/>
          </a:xfrm>
        </p:spPr>
        <p:txBody>
          <a:bodyPr anchor="ctr">
            <a:normAutofit/>
          </a:bodyPr>
          <a:lstStyle>
            <a:lvl1pPr marL="0" indent="0">
              <a:buNone/>
              <a:defRPr sz="4400">
                <a:solidFill>
                  <a:srgbClr val="3D88A8"/>
                </a:solidFill>
                <a:latin typeface="+mj-lt"/>
              </a:defRPr>
            </a:lvl1pPr>
          </a:lstStyle>
          <a:p>
            <a:pPr lvl="0"/>
            <a:r>
              <a:rPr lang="en-US" dirty="0"/>
              <a:t>Click to edit</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7881" y="612044"/>
            <a:ext cx="784386" cy="804672"/>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
        <p:nvSpPr>
          <p:cNvPr id="9" name="Content Placeholder 2"/>
          <p:cNvSpPr>
            <a:spLocks noGrp="1"/>
          </p:cNvSpPr>
          <p:nvPr>
            <p:ph idx="13" hasCustomPrompt="1"/>
          </p:nvPr>
        </p:nvSpPr>
        <p:spPr>
          <a:xfrm>
            <a:off x="628650" y="1825625"/>
            <a:ext cx="7886700" cy="4351337"/>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Tree>
    <p:extLst>
      <p:ext uri="{BB962C8B-B14F-4D97-AF65-F5344CB8AC3E}">
        <p14:creationId xmlns:p14="http://schemas.microsoft.com/office/powerpoint/2010/main" val="4171887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9"/>
          <p:cNvSpPr>
            <a:spLocks noGrp="1"/>
          </p:cNvSpPr>
          <p:nvPr>
            <p:ph type="body" sz="quarter" idx="10"/>
          </p:nvPr>
        </p:nvSpPr>
        <p:spPr>
          <a:xfrm>
            <a:off x="1074198" y="612648"/>
            <a:ext cx="7441152" cy="804935"/>
          </a:xfrm>
        </p:spPr>
        <p:txBody>
          <a:bodyPr anchor="ctr">
            <a:normAutofit/>
          </a:bodyPr>
          <a:lstStyle>
            <a:lvl1pPr marL="0" indent="0">
              <a:buNone/>
              <a:defRPr sz="4400">
                <a:solidFill>
                  <a:srgbClr val="3D88A8"/>
                </a:solidFill>
                <a:latin typeface="+mj-lt"/>
              </a:defRPr>
            </a:lvl1pPr>
          </a:lstStyle>
          <a:p>
            <a:pPr lvl="0"/>
            <a:r>
              <a:rPr lang="en-US"/>
              <a:t>Click to edit Master text styles</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7881" y="612648"/>
            <a:ext cx="784386" cy="804672"/>
          </a:xfrm>
          <a:prstGeom prst="rect">
            <a:avLst/>
          </a:prstGeom>
        </p:spPr>
      </p:pic>
      <p:sp>
        <p:nvSpPr>
          <p:cNvPr id="9" name="Text Placeholder 7"/>
          <p:cNvSpPr>
            <a:spLocks noGrp="1"/>
          </p:cNvSpPr>
          <p:nvPr>
            <p:ph type="body" sz="quarter" idx="11" hasCustomPrompt="1"/>
          </p:nvPr>
        </p:nvSpPr>
        <p:spPr>
          <a:xfrm>
            <a:off x="207963" y="612648"/>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11"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301666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3887391" y="457200"/>
            <a:ext cx="4629150" cy="5403851"/>
          </a:xfrm>
        </p:spPr>
        <p:txBody>
          <a:bodyPr anchor="t"/>
          <a:lstStyle>
            <a:lvl1pPr marL="0" indent="0" algn="l">
              <a:buNone/>
              <a:defRPr>
                <a:solidFill>
                  <a:schemeClr val="bg1"/>
                </a:solidFill>
              </a:defRPr>
            </a:lvl1pPr>
          </a:lstStyle>
          <a:p>
            <a:pPr lvl="0"/>
            <a:r>
              <a:rPr lang="en-US"/>
              <a:t>Click to edit Master text styles</a:t>
            </a:r>
          </a:p>
        </p:txBody>
      </p:sp>
      <p:sp>
        <p:nvSpPr>
          <p:cNvPr id="2" name="Title 1"/>
          <p:cNvSpPr>
            <a:spLocks noGrp="1"/>
          </p:cNvSpPr>
          <p:nvPr>
            <p:ph type="title"/>
          </p:nvPr>
        </p:nvSpPr>
        <p:spPr>
          <a:xfrm>
            <a:off x="629841" y="457200"/>
            <a:ext cx="2949178" cy="1600200"/>
          </a:xfrm>
          <a:solidFill>
            <a:srgbClr val="3D88A8"/>
          </a:solidFill>
          <a:ln w="19050">
            <a:solidFill>
              <a:srgbClr val="3D88A8"/>
            </a:solidFill>
          </a:ln>
        </p:spPr>
        <p:txBody>
          <a:bodyPr anchor="b">
            <a:normAutofit/>
          </a:bodyPr>
          <a:lstStyle>
            <a:lvl1pPr>
              <a:defRPr sz="2400" b="1" baseline="0">
                <a:solidFill>
                  <a:schemeClr val="bg1"/>
                </a:solidFill>
                <a:latin typeface="+mn-lt"/>
              </a:defRPr>
            </a:lvl1pPr>
          </a:lstStyle>
          <a:p>
            <a:r>
              <a:rPr lang="en-US"/>
              <a:t>Click to edit Master title style</a:t>
            </a:r>
            <a:endParaRPr lang="en-US" dirty="0"/>
          </a:p>
        </p:txBody>
      </p:sp>
      <p:sp>
        <p:nvSpPr>
          <p:cNvPr id="4" name="Text Placeholder 3"/>
          <p:cNvSpPr>
            <a:spLocks noGrp="1"/>
          </p:cNvSpPr>
          <p:nvPr>
            <p:ph type="body" sz="half" idx="2" hasCustomPrompt="1"/>
          </p:nvPr>
        </p:nvSpPr>
        <p:spPr>
          <a:xfrm>
            <a:off x="629841" y="2057400"/>
            <a:ext cx="2949178" cy="3811588"/>
          </a:xfrm>
          <a:ln w="19050">
            <a:solidFill>
              <a:srgbClr val="3D88A8"/>
            </a:solidFill>
          </a:ln>
        </p:spPr>
        <p:txBody>
          <a:bodyPr/>
          <a:lstStyle>
            <a:lvl1pPr marL="0" indent="0">
              <a:lnSpc>
                <a:spcPct val="100000"/>
              </a:lnSpc>
              <a:spcBef>
                <a:spcPts val="0"/>
              </a:spcBef>
              <a:spcAft>
                <a:spcPts val="6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6"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2522371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rizontal Picture with Caption">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29841" y="457201"/>
            <a:ext cx="7886700" cy="3013968"/>
          </a:xfrm>
        </p:spPr>
        <p:txBody>
          <a:bodyPr anchor="t"/>
          <a:lstStyle>
            <a:lvl1pPr marL="0" indent="0" algn="l">
              <a:buNone/>
              <a:defRPr>
                <a:solidFill>
                  <a:schemeClr val="bg1"/>
                </a:solidFill>
              </a:defRPr>
            </a:lvl1pPr>
          </a:lstStyle>
          <a:p>
            <a:pPr lvl="0"/>
            <a:r>
              <a:rPr lang="en-US"/>
              <a:t>Click to edit Master text styles</a:t>
            </a:r>
          </a:p>
        </p:txBody>
      </p:sp>
      <p:sp>
        <p:nvSpPr>
          <p:cNvPr id="2" name="Title 1"/>
          <p:cNvSpPr>
            <a:spLocks noGrp="1"/>
          </p:cNvSpPr>
          <p:nvPr>
            <p:ph type="title" hasCustomPrompt="1"/>
          </p:nvPr>
        </p:nvSpPr>
        <p:spPr>
          <a:xfrm>
            <a:off x="629841" y="3586578"/>
            <a:ext cx="7886700" cy="772357"/>
          </a:xfrm>
          <a:solidFill>
            <a:srgbClr val="3D88A8"/>
          </a:solidFill>
          <a:ln w="19050">
            <a:solidFill>
              <a:srgbClr val="3D88A8"/>
            </a:solidFill>
          </a:ln>
        </p:spPr>
        <p:txBody>
          <a:bodyPr anchor="b">
            <a:normAutofit/>
          </a:bodyPr>
          <a:lstStyle>
            <a:lvl1pPr>
              <a:defRPr sz="2400" b="1" baseline="0">
                <a:solidFill>
                  <a:schemeClr val="bg1"/>
                </a:solidFill>
                <a:latin typeface="+mn-lt"/>
              </a:defRPr>
            </a:lvl1pPr>
          </a:lstStyle>
          <a:p>
            <a:r>
              <a:rPr lang="en-US" dirty="0"/>
              <a:t>Click to edit Figure Title</a:t>
            </a:r>
          </a:p>
        </p:txBody>
      </p:sp>
      <p:sp>
        <p:nvSpPr>
          <p:cNvPr id="4" name="Text Placeholder 3"/>
          <p:cNvSpPr>
            <a:spLocks noGrp="1"/>
          </p:cNvSpPr>
          <p:nvPr>
            <p:ph type="body" sz="half" idx="2" hasCustomPrompt="1"/>
          </p:nvPr>
        </p:nvSpPr>
        <p:spPr>
          <a:xfrm>
            <a:off x="629841" y="4358936"/>
            <a:ext cx="7886700" cy="1510052"/>
          </a:xfrm>
          <a:ln w="19050">
            <a:solidFill>
              <a:srgbClr val="3D88A8"/>
            </a:solidFill>
          </a:ln>
        </p:spPr>
        <p:txBody>
          <a:bodyPr/>
          <a:lstStyle>
            <a:lvl1pPr marL="0" indent="0">
              <a:lnSpc>
                <a:spcPct val="100000"/>
              </a:lnSpc>
              <a:spcBef>
                <a:spcPts val="0"/>
              </a:spcBef>
              <a:spcAft>
                <a:spcPts val="6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6"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4120928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2A530860-5D58-5042-BB93-C7592BB8BF8A}"/>
              </a:ext>
            </a:extLst>
          </p:cNvPr>
          <p:cNvSpPr/>
          <p:nvPr userDrawn="1"/>
        </p:nvSpPr>
        <p:spPr>
          <a:xfrm>
            <a:off x="0" y="0"/>
            <a:ext cx="9144000" cy="6858000"/>
          </a:xfrm>
          <a:prstGeom prst="rect">
            <a:avLst/>
          </a:prstGeom>
          <a:solidFill>
            <a:srgbClr val="3726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15" name="Rectangle 14">
            <a:extLst>
              <a:ext uri="{FF2B5EF4-FFF2-40B4-BE49-F238E27FC236}">
                <a16:creationId xmlns="" xmlns:a16="http://schemas.microsoft.com/office/drawing/2014/main" id="{2A530860-5D58-5042-BB93-C7592BB8BF8A}"/>
              </a:ext>
            </a:extLst>
          </p:cNvPr>
          <p:cNvSpPr/>
          <p:nvPr userDrawn="1"/>
        </p:nvSpPr>
        <p:spPr>
          <a:xfrm>
            <a:off x="-1" y="1698820"/>
            <a:ext cx="6705601" cy="400110"/>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3" name="Subtitle 2"/>
          <p:cNvSpPr>
            <a:spLocks noGrp="1"/>
          </p:cNvSpPr>
          <p:nvPr>
            <p:ph type="subTitle" idx="1" hasCustomPrompt="1"/>
          </p:nvPr>
        </p:nvSpPr>
        <p:spPr>
          <a:xfrm>
            <a:off x="308113" y="2228296"/>
            <a:ext cx="6858000" cy="914400"/>
          </a:xfrm>
        </p:spPr>
        <p:txBody>
          <a:bodyPr>
            <a:normAutofit/>
          </a:bodyPr>
          <a:lstStyle>
            <a:lvl1pPr marL="0" indent="0" algn="l">
              <a:lnSpc>
                <a:spcPct val="100000"/>
              </a:lnSpc>
              <a:spcBef>
                <a:spcPts val="0"/>
              </a:spcBef>
              <a:spcAft>
                <a:spcPts val="0"/>
              </a:spcAft>
              <a:buNone/>
              <a:defRPr sz="1400" baseline="0">
                <a:solidFill>
                  <a:schemeClr val="bg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citation</a:t>
            </a:r>
          </a:p>
        </p:txBody>
      </p:sp>
      <p:sp>
        <p:nvSpPr>
          <p:cNvPr id="9" name="Rectangle 8">
            <a:extLst>
              <a:ext uri="{FF2B5EF4-FFF2-40B4-BE49-F238E27FC236}">
                <a16:creationId xmlns="" xmlns:a16="http://schemas.microsoft.com/office/drawing/2014/main" id="{ADF11DD2-1B42-084E-8B88-DBD82F4A97D4}"/>
              </a:ext>
            </a:extLst>
          </p:cNvPr>
          <p:cNvSpPr/>
          <p:nvPr userDrawn="1"/>
        </p:nvSpPr>
        <p:spPr>
          <a:xfrm>
            <a:off x="308113" y="1698820"/>
            <a:ext cx="6397487" cy="400110"/>
          </a:xfrm>
          <a:prstGeom prst="rect">
            <a:avLst/>
          </a:prstGeom>
        </p:spPr>
        <p:txBody>
          <a:bodyPr wrap="square">
            <a:spAutoFit/>
          </a:bodyPr>
          <a:lstStyle/>
          <a:p>
            <a:r>
              <a:rPr lang="en-US" sz="2000" b="1" dirty="0">
                <a:solidFill>
                  <a:prstClr val="white"/>
                </a:solidFill>
                <a:cs typeface="Calibri" panose="020F0502020204030204" pitchFamily="34" charset="0"/>
              </a:rPr>
              <a:t>Recommended chapter citation</a:t>
            </a:r>
          </a:p>
        </p:txBody>
      </p:sp>
      <p:sp>
        <p:nvSpPr>
          <p:cNvPr id="10" name="Subtitle 2"/>
          <p:cNvSpPr txBox="1">
            <a:spLocks/>
          </p:cNvSpPr>
          <p:nvPr userDrawn="1"/>
        </p:nvSpPr>
        <p:spPr>
          <a:xfrm>
            <a:off x="308112" y="4173746"/>
            <a:ext cx="6858000" cy="9854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solidFill>
                <a:prstClr val="white"/>
              </a:solidFill>
            </a:endParaRPr>
          </a:p>
        </p:txBody>
      </p:sp>
      <p:sp>
        <p:nvSpPr>
          <p:cNvPr id="17" name="Rectangle 16">
            <a:extLst>
              <a:ext uri="{FF2B5EF4-FFF2-40B4-BE49-F238E27FC236}">
                <a16:creationId xmlns="" xmlns:a16="http://schemas.microsoft.com/office/drawing/2014/main" id="{2A530860-5D58-5042-BB93-C7592BB8BF8A}"/>
              </a:ext>
            </a:extLst>
          </p:cNvPr>
          <p:cNvSpPr/>
          <p:nvPr userDrawn="1"/>
        </p:nvSpPr>
        <p:spPr>
          <a:xfrm>
            <a:off x="0" y="3660963"/>
            <a:ext cx="6705601" cy="400110"/>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14" name="Rectangle 13">
            <a:extLst>
              <a:ext uri="{FF2B5EF4-FFF2-40B4-BE49-F238E27FC236}">
                <a16:creationId xmlns="" xmlns:a16="http://schemas.microsoft.com/office/drawing/2014/main" id="{ADF11DD2-1B42-084E-8B88-DBD82F4A97D4}"/>
              </a:ext>
            </a:extLst>
          </p:cNvPr>
          <p:cNvSpPr/>
          <p:nvPr userDrawn="1"/>
        </p:nvSpPr>
        <p:spPr>
          <a:xfrm>
            <a:off x="308112" y="3644270"/>
            <a:ext cx="6397487" cy="400110"/>
          </a:xfrm>
          <a:prstGeom prst="rect">
            <a:avLst/>
          </a:prstGeom>
        </p:spPr>
        <p:txBody>
          <a:bodyPr wrap="square">
            <a:spAutoFit/>
          </a:bodyPr>
          <a:lstStyle/>
          <a:p>
            <a:r>
              <a:rPr lang="en-US" sz="2000" b="1" dirty="0">
                <a:solidFill>
                  <a:prstClr val="white"/>
                </a:solidFill>
                <a:cs typeface="Calibri" panose="020F0502020204030204" pitchFamily="34" charset="0"/>
              </a:rPr>
              <a:t>Read the full chapter</a:t>
            </a:r>
          </a:p>
        </p:txBody>
      </p:sp>
      <p:sp>
        <p:nvSpPr>
          <p:cNvPr id="2" name="TextBox 1"/>
          <p:cNvSpPr txBox="1"/>
          <p:nvPr userDrawn="1"/>
        </p:nvSpPr>
        <p:spPr>
          <a:xfrm>
            <a:off x="1500898" y="5811560"/>
            <a:ext cx="6249879" cy="707886"/>
          </a:xfrm>
          <a:prstGeom prst="rect">
            <a:avLst/>
          </a:prstGeom>
          <a:noFill/>
        </p:spPr>
        <p:txBody>
          <a:bodyPr wrap="square" rtlCol="0" anchor="ctr">
            <a:spAutoFit/>
          </a:bodyPr>
          <a:lstStyle/>
          <a:p>
            <a:pPr algn="ctr">
              <a:defRPr/>
            </a:pPr>
            <a:r>
              <a:rPr lang="en-US" sz="4000" dirty="0">
                <a:solidFill>
                  <a:prstClr val="white"/>
                </a:solidFill>
              </a:rPr>
              <a:t>nca2018.globalchange.gov</a:t>
            </a:r>
          </a:p>
        </p:txBody>
      </p:sp>
      <p:sp>
        <p:nvSpPr>
          <p:cNvPr id="6" name="Text Placeholder 5"/>
          <p:cNvSpPr>
            <a:spLocks noGrp="1"/>
          </p:cNvSpPr>
          <p:nvPr>
            <p:ph type="body" sz="quarter" idx="10" hasCustomPrompt="1"/>
          </p:nvPr>
        </p:nvSpPr>
        <p:spPr>
          <a:xfrm>
            <a:off x="308113" y="4199572"/>
            <a:ext cx="6858000" cy="914400"/>
          </a:xfrm>
        </p:spPr>
        <p:txBody>
          <a:bodyPr>
            <a:normAutofit/>
          </a:bodyPr>
          <a:lstStyle>
            <a:lvl1pPr marL="0" indent="0">
              <a:buNone/>
              <a:defRPr sz="1800" baseline="0">
                <a:solidFill>
                  <a:schemeClr val="bg1"/>
                </a:solidFill>
              </a:defRPr>
            </a:lvl1pPr>
          </a:lstStyle>
          <a:p>
            <a:r>
              <a:rPr lang="en-US" dirty="0"/>
              <a:t>Click to edit chapter </a:t>
            </a:r>
            <a:r>
              <a:rPr lang="en-US" dirty="0" err="1"/>
              <a:t>url</a:t>
            </a:r>
            <a:endParaRPr lang="en-US" dirty="0"/>
          </a:p>
        </p:txBody>
      </p:sp>
      <p:pic>
        <p:nvPicPr>
          <p:cNvPr id="16" name="Picture 15">
            <a:extLst>
              <a:ext uri="{FF2B5EF4-FFF2-40B4-BE49-F238E27FC236}">
                <a16:creationId xmlns="" xmlns:a16="http://schemas.microsoft.com/office/drawing/2014/main" id="{0618150B-E1DF-2F46-98D9-E8DB8E677D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625" y="911861"/>
            <a:ext cx="1841223" cy="345537"/>
          </a:xfrm>
          <a:prstGeom prst="rect">
            <a:avLst/>
          </a:prstGeom>
        </p:spPr>
      </p:pic>
    </p:spTree>
    <p:extLst>
      <p:ext uri="{BB962C8B-B14F-4D97-AF65-F5344CB8AC3E}">
        <p14:creationId xmlns:p14="http://schemas.microsoft.com/office/powerpoint/2010/main" val="3949784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 xmlns:a16="http://schemas.microsoft.com/office/drawing/2014/main" id="{91BE2127-7CC2-774A-88FB-31EA0CC0EB5D}"/>
              </a:ext>
            </a:extLst>
          </p:cNvPr>
          <p:cNvSpPr/>
          <p:nvPr userDrawn="1"/>
        </p:nvSpPr>
        <p:spPr>
          <a:xfrm>
            <a:off x="1858781" y="6466240"/>
            <a:ext cx="5426439" cy="400110"/>
          </a:xfrm>
          <a:prstGeom prst="rect">
            <a:avLst/>
          </a:prstGeom>
        </p:spPr>
        <p:txBody>
          <a:bodyPr wrap="square">
            <a:spAutoFit/>
          </a:bodyPr>
          <a:lstStyle/>
          <a:p>
            <a:pPr algn="ctr"/>
            <a:r>
              <a:rPr lang="en-US" sz="1000" dirty="0">
                <a:solidFill>
                  <a:schemeClr val="bg1">
                    <a:lumMod val="50000"/>
                  </a:schemeClr>
                </a:solidFill>
              </a:rPr>
              <a:t>Fourth National Climate Assessment, Vol II — Impacts, Risks, and Adaptation in the United States</a:t>
            </a:r>
          </a:p>
          <a:p>
            <a:pPr algn="ctr"/>
            <a:r>
              <a:rPr lang="en-US" sz="1000" dirty="0">
                <a:solidFill>
                  <a:schemeClr val="bg1">
                    <a:lumMod val="50000"/>
                  </a:schemeClr>
                </a:solidFill>
              </a:rPr>
              <a:t>nca2018.globalchange.gov</a:t>
            </a:r>
          </a:p>
        </p:txBody>
      </p:sp>
      <p:pic>
        <p:nvPicPr>
          <p:cNvPr id="9" name="Picture 8">
            <a:extLst>
              <a:ext uri="{FF2B5EF4-FFF2-40B4-BE49-F238E27FC236}">
                <a16:creationId xmlns="" xmlns:a16="http://schemas.microsoft.com/office/drawing/2014/main" id="{43EB4777-35ED-D34B-846A-89930A4D8824}"/>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33170" y="6492874"/>
            <a:ext cx="1356610" cy="308320"/>
          </a:xfrm>
          <a:prstGeom prst="rect">
            <a:avLst/>
          </a:prstGeom>
        </p:spPr>
      </p:pic>
      <p:sp>
        <p:nvSpPr>
          <p:cNvPr id="10" name="Shape 14">
            <a:extLst>
              <a:ext uri="{FF2B5EF4-FFF2-40B4-BE49-F238E27FC236}">
                <a16:creationId xmlns="" xmlns:a16="http://schemas.microsoft.com/office/drawing/2014/main" id="{6DB39B50-A37F-8D49-8561-48BB1F8AA68E}"/>
              </a:ext>
            </a:extLst>
          </p:cNvPr>
          <p:cNvSpPr txBox="1"/>
          <p:nvPr userDrawn="1"/>
        </p:nvSpPr>
        <p:spPr>
          <a:xfrm>
            <a:off x="7337686" y="6543675"/>
            <a:ext cx="1745990" cy="244474"/>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bg1">
                    <a:lumMod val="65000"/>
                  </a:schemeClr>
                </a:solidFill>
                <a:latin typeface="Calibri"/>
                <a:ea typeface="Calibri"/>
                <a:cs typeface="Calibri"/>
                <a:sym typeface="Calibri"/>
              </a:rPr>
              <a:t>‹#›</a:t>
            </a:fld>
            <a:endParaRPr lang="en-US" sz="1200" b="0" i="0" u="none" strike="noStrike" cap="none" baseline="0" dirty="0">
              <a:solidFill>
                <a:schemeClr val="bg1">
                  <a:lumMod val="65000"/>
                </a:schemeClr>
              </a:solidFill>
              <a:latin typeface="Calibri"/>
              <a:ea typeface="Calibri"/>
              <a:cs typeface="Calibri"/>
              <a:sym typeface="Calibri"/>
            </a:endParaRPr>
          </a:p>
        </p:txBody>
      </p:sp>
    </p:spTree>
    <p:extLst>
      <p:ext uri="{BB962C8B-B14F-4D97-AF65-F5344CB8AC3E}">
        <p14:creationId xmlns:p14="http://schemas.microsoft.com/office/powerpoint/2010/main" val="3187566361"/>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78" r:id="rId3"/>
    <p:sldLayoutId id="2147483664" r:id="rId4"/>
    <p:sldLayoutId id="2147483669" r:id="rId5"/>
    <p:sldLayoutId id="2147483675" r:id="rId6"/>
    <p:sldLayoutId id="2147483681"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dx.doi.org/10.1016/j.gloplacha.2016.06.002"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doi.org/10.7930/NCA4.2018.CH6"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creativecommons.org/licenses/by/2.0/legalcode" TargetMode="External"/><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www.epa.gov/climate-indicators/climate-change-indicators-wildfires"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dx.doi.org/10.1007/s10980-007-9098-2" TargetMode="External"/><Relationship Id="rId5" Type="http://schemas.openxmlformats.org/officeDocument/2006/relationships/hyperlink" Target="http://pubs.er.usgs.gov/publication/70160295" TargetMode="External"/><Relationship Id="rId4" Type="http://schemas.openxmlformats.org/officeDocument/2006/relationships/hyperlink" Target="http://dx.doi.org/10.1139/x05-02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4" name="Text Placeholder 3"/>
          <p:cNvSpPr>
            <a:spLocks noGrp="1"/>
          </p:cNvSpPr>
          <p:nvPr>
            <p:ph type="body" sz="quarter" idx="15"/>
          </p:nvPr>
        </p:nvSpPr>
        <p:spPr/>
        <p:txBody>
          <a:bodyPr/>
          <a:lstStyle/>
          <a:p>
            <a:r>
              <a:rPr lang="en-US" dirty="0"/>
              <a:t>Chapter 6 | Forests</a:t>
            </a:r>
          </a:p>
        </p:txBody>
      </p:sp>
    </p:spTree>
    <p:extLst>
      <p:ext uri="{BB962C8B-B14F-4D97-AF65-F5344CB8AC3E}">
        <p14:creationId xmlns:p14="http://schemas.microsoft.com/office/powerpoint/2010/main" val="952324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4557092" y="589656"/>
            <a:ext cx="3683633" cy="5486400"/>
          </a:xfrm>
        </p:spPr>
      </p:pic>
      <p:sp>
        <p:nvSpPr>
          <p:cNvPr id="2" name="Title 1"/>
          <p:cNvSpPr>
            <a:spLocks noGrp="1"/>
          </p:cNvSpPr>
          <p:nvPr>
            <p:ph type="title"/>
          </p:nvPr>
        </p:nvSpPr>
        <p:spPr/>
        <p:txBody>
          <a:bodyPr/>
          <a:lstStyle/>
          <a:p>
            <a:r>
              <a:rPr lang="en-US" dirty="0"/>
              <a:t>Fig. 6.6: Forest Disturbances Across the United States</a:t>
            </a:r>
          </a:p>
        </p:txBody>
      </p:sp>
      <p:sp>
        <p:nvSpPr>
          <p:cNvPr id="4" name="Text Placeholder 3"/>
          <p:cNvSpPr>
            <a:spLocks noGrp="1"/>
          </p:cNvSpPr>
          <p:nvPr>
            <p:ph type="body" sz="half" idx="2"/>
          </p:nvPr>
        </p:nvSpPr>
        <p:spPr/>
        <p:txBody>
          <a:bodyPr/>
          <a:lstStyle/>
          <a:p>
            <a:r>
              <a:rPr lang="en-US" dirty="0"/>
              <a:t>This figure shows the cumulative area of disturbed forestland across the contiguous United States for 1984–2014. The small boxes illustrate how disturbances differ regionally. Data for Alaska, Hawai‘i and the U.S.-Affiliated Pacific Islands, and the U.S. Caribbean regions were not shown on the original map from the published source. </a:t>
            </a:r>
            <a:r>
              <a:rPr lang="en-US" i="1" dirty="0"/>
              <a:t>Source: adapted from Williams et al. 2016.</a:t>
            </a:r>
            <a:r>
              <a:rPr lang="en-US" i="1" baseline="30000" dirty="0">
                <a:hlinkClick r:id="rId4"/>
              </a:rPr>
              <a:t>114</a:t>
            </a:r>
            <a:endParaRPr lang="en-US" i="1" baseline="30000" dirty="0"/>
          </a:p>
        </p:txBody>
      </p:sp>
      <p:sp>
        <p:nvSpPr>
          <p:cNvPr id="3" name="Text Placeholder 2"/>
          <p:cNvSpPr>
            <a:spLocks noGrp="1"/>
          </p:cNvSpPr>
          <p:nvPr>
            <p:ph type="body" sz="quarter" idx="12"/>
          </p:nvPr>
        </p:nvSpPr>
        <p:spPr/>
        <p:txBody>
          <a:bodyPr>
            <a:normAutofit/>
          </a:bodyPr>
          <a:lstStyle/>
          <a:p>
            <a:r>
              <a:rPr lang="en-US" dirty="0"/>
              <a:t>Ch. 6 | Forests</a:t>
            </a:r>
          </a:p>
        </p:txBody>
      </p:sp>
    </p:spTree>
    <p:extLst>
      <p:ext uri="{BB962C8B-B14F-4D97-AF65-F5344CB8AC3E}">
        <p14:creationId xmlns:p14="http://schemas.microsoft.com/office/powerpoint/2010/main" val="3555485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1348797" y="777333"/>
            <a:ext cx="6449581" cy="2374397"/>
          </a:xfrm>
        </p:spPr>
      </p:pic>
      <p:sp>
        <p:nvSpPr>
          <p:cNvPr id="2" name="Title 1"/>
          <p:cNvSpPr>
            <a:spLocks noGrp="1"/>
          </p:cNvSpPr>
          <p:nvPr>
            <p:ph type="title"/>
          </p:nvPr>
        </p:nvSpPr>
        <p:spPr/>
        <p:txBody>
          <a:bodyPr>
            <a:normAutofit/>
          </a:bodyPr>
          <a:lstStyle/>
          <a:p>
            <a:r>
              <a:rPr lang="en-US" dirty="0"/>
              <a:t>Fig. 6.7: Climate Change Vulnerabilities and Adaptation Options</a:t>
            </a:r>
          </a:p>
        </p:txBody>
      </p:sp>
      <p:sp>
        <p:nvSpPr>
          <p:cNvPr id="4" name="Text Placeholder 3"/>
          <p:cNvSpPr>
            <a:spLocks noGrp="1"/>
          </p:cNvSpPr>
          <p:nvPr>
            <p:ph type="body" sz="half" idx="2"/>
          </p:nvPr>
        </p:nvSpPr>
        <p:spPr/>
        <p:txBody>
          <a:bodyPr/>
          <a:lstStyle/>
          <a:p>
            <a:r>
              <a:rPr lang="en-US" dirty="0"/>
              <a:t>To increase resilience to future stressors and disturbances, examples of adaptation options (risk management) have been developed in response to climate change vulnerabilities in forest ecosystems (risk assessment) in the Pacific Northwest. Vulnerabilities and adaptation options vary among different forest ecosystems. </a:t>
            </a:r>
            <a:r>
              <a:rPr lang="en-US" i="1" dirty="0"/>
              <a:t>Sources: U.S. Forest Service and University of Washington.</a:t>
            </a:r>
          </a:p>
        </p:txBody>
      </p:sp>
      <p:sp>
        <p:nvSpPr>
          <p:cNvPr id="3" name="Text Placeholder 2"/>
          <p:cNvSpPr>
            <a:spLocks noGrp="1"/>
          </p:cNvSpPr>
          <p:nvPr>
            <p:ph type="body" sz="quarter" idx="12"/>
          </p:nvPr>
        </p:nvSpPr>
        <p:spPr/>
        <p:txBody>
          <a:bodyPr>
            <a:normAutofit/>
          </a:bodyPr>
          <a:lstStyle/>
          <a:p>
            <a:r>
              <a:rPr lang="en-US" dirty="0"/>
              <a:t>Ch. 6 | Forests</a:t>
            </a:r>
          </a:p>
        </p:txBody>
      </p:sp>
    </p:spTree>
    <p:extLst>
      <p:ext uri="{BB962C8B-B14F-4D97-AF65-F5344CB8AC3E}">
        <p14:creationId xmlns:p14="http://schemas.microsoft.com/office/powerpoint/2010/main" val="4015955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4074226" y="1615511"/>
            <a:ext cx="4572000" cy="3049113"/>
          </a:xfrm>
        </p:spPr>
      </p:pic>
      <p:sp>
        <p:nvSpPr>
          <p:cNvPr id="2" name="Title 1"/>
          <p:cNvSpPr>
            <a:spLocks noGrp="1"/>
          </p:cNvSpPr>
          <p:nvPr>
            <p:ph type="title"/>
          </p:nvPr>
        </p:nvSpPr>
        <p:spPr/>
        <p:txBody>
          <a:bodyPr/>
          <a:lstStyle/>
          <a:p>
            <a:r>
              <a:rPr lang="en-US" dirty="0"/>
              <a:t>Fig. 6.8: Reintroducing Beavers to Build Climate Resilience</a:t>
            </a:r>
          </a:p>
        </p:txBody>
      </p:sp>
      <p:sp>
        <p:nvSpPr>
          <p:cNvPr id="4" name="Text Placeholder 3"/>
          <p:cNvSpPr>
            <a:spLocks noGrp="1"/>
          </p:cNvSpPr>
          <p:nvPr>
            <p:ph type="body" sz="half" idx="2"/>
          </p:nvPr>
        </p:nvSpPr>
        <p:spPr/>
        <p:txBody>
          <a:bodyPr>
            <a:normAutofit/>
          </a:bodyPr>
          <a:lstStyle/>
          <a:p>
            <a:r>
              <a:rPr lang="en-US" dirty="0"/>
              <a:t>Engineering by beavers encourages the slow release of water to downstream users and keeps water cool for migrating salmon and other aquatic species. Reintroduction of beavers throughout the western United States is helping to retain these functions in forested watersheds, increasing resilience to a warmer climate and reduced snowpack in mountains. </a:t>
            </a:r>
            <a:r>
              <a:rPr lang="en-US" i="1" dirty="0"/>
              <a:t>Photo credit: Sarah </a:t>
            </a:r>
            <a:r>
              <a:rPr lang="en-US" i="1" dirty="0" err="1"/>
              <a:t>Koenigsberg</a:t>
            </a:r>
            <a:r>
              <a:rPr lang="en-US" i="1" dirty="0"/>
              <a:t>, courtesy of The Beaver Believers.</a:t>
            </a:r>
          </a:p>
        </p:txBody>
      </p:sp>
      <p:sp>
        <p:nvSpPr>
          <p:cNvPr id="3" name="Text Placeholder 2"/>
          <p:cNvSpPr>
            <a:spLocks noGrp="1"/>
          </p:cNvSpPr>
          <p:nvPr>
            <p:ph type="body" sz="quarter" idx="12"/>
          </p:nvPr>
        </p:nvSpPr>
        <p:spPr/>
        <p:txBody>
          <a:bodyPr>
            <a:normAutofit/>
          </a:bodyPr>
          <a:lstStyle/>
          <a:p>
            <a:r>
              <a:rPr lang="en-US" dirty="0"/>
              <a:t>Ch. 6 | Forests</a:t>
            </a:r>
          </a:p>
        </p:txBody>
      </p:sp>
    </p:spTree>
    <p:extLst>
      <p:ext uri="{BB962C8B-B14F-4D97-AF65-F5344CB8AC3E}">
        <p14:creationId xmlns:p14="http://schemas.microsoft.com/office/powerpoint/2010/main" val="2637480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Chapter Author Team</a:t>
            </a:r>
          </a:p>
        </p:txBody>
      </p:sp>
      <p:sp>
        <p:nvSpPr>
          <p:cNvPr id="10" name="Text Placeholder 9"/>
          <p:cNvSpPr>
            <a:spLocks noGrp="1"/>
          </p:cNvSpPr>
          <p:nvPr>
            <p:ph type="body" sz="quarter" idx="11"/>
          </p:nvPr>
        </p:nvSpPr>
        <p:spPr/>
        <p:txBody>
          <a:bodyPr/>
          <a:lstStyle/>
          <a:p>
            <a:r>
              <a:rPr lang="en-US" dirty="0"/>
              <a:t>6</a:t>
            </a:r>
          </a:p>
        </p:txBody>
      </p:sp>
      <p:sp>
        <p:nvSpPr>
          <p:cNvPr id="11" name="Text Placeholder 10"/>
          <p:cNvSpPr>
            <a:spLocks noGrp="1"/>
          </p:cNvSpPr>
          <p:nvPr>
            <p:ph type="body" sz="quarter" idx="12"/>
          </p:nvPr>
        </p:nvSpPr>
        <p:spPr/>
        <p:txBody>
          <a:bodyPr>
            <a:normAutofit/>
          </a:bodyPr>
          <a:lstStyle/>
          <a:p>
            <a:r>
              <a:rPr lang="en-US" dirty="0"/>
              <a:t>Ch. 6 | Forests</a:t>
            </a:r>
          </a:p>
        </p:txBody>
      </p:sp>
      <p:sp>
        <p:nvSpPr>
          <p:cNvPr id="2" name="Subtitle 1"/>
          <p:cNvSpPr>
            <a:spLocks noGrp="1"/>
          </p:cNvSpPr>
          <p:nvPr>
            <p:ph idx="13"/>
          </p:nvPr>
        </p:nvSpPr>
        <p:spPr>
          <a:noFill/>
        </p:spPr>
        <p:txBody>
          <a:bodyPr numCol="2" spcCol="182880">
            <a:normAutofit/>
          </a:bodyPr>
          <a:lstStyle/>
          <a:p>
            <a:pPr marL="228600" indent="-228600">
              <a:spcBef>
                <a:spcPts val="0"/>
              </a:spcBef>
              <a:spcAft>
                <a:spcPts val="300"/>
              </a:spcAft>
              <a:buNone/>
            </a:pPr>
            <a:r>
              <a:rPr lang="en-US" b="1" dirty="0">
                <a:solidFill>
                  <a:srgbClr val="3D88A8"/>
                </a:solidFill>
              </a:rPr>
              <a:t>Federal Coordinating Lead Authors</a:t>
            </a:r>
            <a:r>
              <a:rPr lang="en-US" sz="1800" b="1" dirty="0"/>
              <a:t>	</a:t>
            </a:r>
          </a:p>
          <a:p>
            <a:pPr marL="228600" indent="-228600">
              <a:spcBef>
                <a:spcPts val="0"/>
              </a:spcBef>
              <a:spcAft>
                <a:spcPts val="300"/>
              </a:spcAft>
            </a:pPr>
            <a:r>
              <a:rPr lang="en-US" sz="1800" b="1" dirty="0"/>
              <a:t>James M. </a:t>
            </a:r>
            <a:r>
              <a:rPr lang="en-US" sz="1800" b="1" dirty="0" err="1"/>
              <a:t>Vose</a:t>
            </a:r>
            <a:r>
              <a:rPr lang="en-US" sz="1800" dirty="0"/>
              <a:t>, </a:t>
            </a:r>
            <a:r>
              <a:rPr lang="en-US" sz="1800" i="1" dirty="0"/>
              <a:t>U.S. Forest Service, Southern Research Station</a:t>
            </a:r>
            <a:r>
              <a:rPr lang="en-US" sz="1800" dirty="0"/>
              <a:t>	</a:t>
            </a:r>
          </a:p>
          <a:p>
            <a:pPr marL="228600" indent="-228600">
              <a:spcBef>
                <a:spcPts val="0"/>
              </a:spcBef>
              <a:spcAft>
                <a:spcPts val="300"/>
              </a:spcAft>
            </a:pPr>
            <a:r>
              <a:rPr lang="en-US" sz="1800" b="1" dirty="0"/>
              <a:t>David L. Peterson</a:t>
            </a:r>
            <a:r>
              <a:rPr lang="en-US" sz="1800" dirty="0"/>
              <a:t>, </a:t>
            </a:r>
            <a:r>
              <a:rPr lang="en-US" sz="1800" i="1" dirty="0"/>
              <a:t>U.S. Forest Service, Pacific Northwest Research Station</a:t>
            </a:r>
            <a:endParaRPr lang="en-US" sz="1800" b="1" dirty="0">
              <a:solidFill>
                <a:srgbClr val="3D88A8"/>
              </a:solidFill>
            </a:endParaRPr>
          </a:p>
          <a:p>
            <a:pPr marL="228600" indent="-228600">
              <a:spcBef>
                <a:spcPts val="600"/>
              </a:spcBef>
              <a:spcAft>
                <a:spcPts val="300"/>
              </a:spcAft>
              <a:buNone/>
            </a:pPr>
            <a:r>
              <a:rPr lang="en-US" b="1" dirty="0">
                <a:solidFill>
                  <a:srgbClr val="3D88A8"/>
                </a:solidFill>
              </a:rPr>
              <a:t>Chapter Leads</a:t>
            </a:r>
          </a:p>
          <a:p>
            <a:pPr marL="228600" indent="-228600">
              <a:spcBef>
                <a:spcPts val="0"/>
              </a:spcBef>
              <a:spcAft>
                <a:spcPts val="300"/>
              </a:spcAft>
            </a:pPr>
            <a:r>
              <a:rPr lang="en-US" sz="1800" b="1" dirty="0"/>
              <a:t>James M. </a:t>
            </a:r>
            <a:r>
              <a:rPr lang="en-US" sz="1800" b="1" dirty="0" err="1"/>
              <a:t>Vose</a:t>
            </a:r>
            <a:r>
              <a:rPr lang="en-US" sz="1800" dirty="0"/>
              <a:t>, </a:t>
            </a:r>
            <a:r>
              <a:rPr lang="en-US" sz="1800" i="1" dirty="0"/>
              <a:t>U.S. Forest Service, Southern Research Station</a:t>
            </a:r>
            <a:r>
              <a:rPr lang="en-US" sz="1800" dirty="0"/>
              <a:t>	</a:t>
            </a:r>
          </a:p>
          <a:p>
            <a:pPr marL="228600" indent="-228600">
              <a:spcBef>
                <a:spcPts val="0"/>
              </a:spcBef>
              <a:spcAft>
                <a:spcPts val="300"/>
              </a:spcAft>
            </a:pPr>
            <a:r>
              <a:rPr lang="en-US" sz="1800" b="1" dirty="0"/>
              <a:t>David L. Peterson</a:t>
            </a:r>
            <a:r>
              <a:rPr lang="en-US" sz="1800" dirty="0"/>
              <a:t>, </a:t>
            </a:r>
            <a:r>
              <a:rPr lang="en-US" sz="1800" i="1" dirty="0"/>
              <a:t>U.S. Forest Service, Pacific Northwest Research Station</a:t>
            </a:r>
            <a:endParaRPr lang="en-US" sz="1800" b="1" dirty="0">
              <a:solidFill>
                <a:srgbClr val="3D88A8"/>
              </a:solidFill>
            </a:endParaRPr>
          </a:p>
          <a:p>
            <a:pPr marL="228600" indent="-228600">
              <a:spcBef>
                <a:spcPts val="600"/>
              </a:spcBef>
              <a:spcAft>
                <a:spcPts val="300"/>
              </a:spcAft>
              <a:buNone/>
            </a:pPr>
            <a:r>
              <a:rPr lang="en-US" b="1" dirty="0">
                <a:solidFill>
                  <a:srgbClr val="3D88A8"/>
                </a:solidFill>
              </a:rPr>
              <a:t>Chapter Authors</a:t>
            </a:r>
            <a:r>
              <a:rPr lang="en-US" sz="1800" b="1" dirty="0"/>
              <a:t>	</a:t>
            </a:r>
          </a:p>
          <a:p>
            <a:pPr marL="228600" indent="-228600">
              <a:spcBef>
                <a:spcPts val="0"/>
              </a:spcBef>
              <a:spcAft>
                <a:spcPts val="300"/>
              </a:spcAft>
            </a:pPr>
            <a:r>
              <a:rPr lang="en-US" sz="1800" b="1" dirty="0"/>
              <a:t>Grant M. </a:t>
            </a:r>
            <a:r>
              <a:rPr lang="en-US" sz="1800" b="1" dirty="0" err="1"/>
              <a:t>Domke</a:t>
            </a:r>
            <a:r>
              <a:rPr lang="en-US" sz="1800" dirty="0"/>
              <a:t>, </a:t>
            </a:r>
            <a:r>
              <a:rPr lang="en-US" sz="1800" i="1" dirty="0"/>
              <a:t>U.S. Forest Service, Northern Research Station</a:t>
            </a:r>
          </a:p>
          <a:p>
            <a:pPr marL="228600" indent="-228600">
              <a:spcBef>
                <a:spcPts val="0"/>
              </a:spcBef>
              <a:spcAft>
                <a:spcPts val="300"/>
              </a:spcAft>
            </a:pPr>
            <a:r>
              <a:rPr lang="en-US" sz="1800" b="1" dirty="0"/>
              <a:t>Christopher J. Fettig</a:t>
            </a:r>
            <a:r>
              <a:rPr lang="en-US" sz="1800" dirty="0"/>
              <a:t>, </a:t>
            </a:r>
            <a:r>
              <a:rPr lang="en-US" sz="1800" i="1" dirty="0"/>
              <a:t>U.S. Forest Service, Pacific Southwest Research Station</a:t>
            </a:r>
          </a:p>
          <a:p>
            <a:pPr marL="228600" indent="-228600">
              <a:spcBef>
                <a:spcPts val="0"/>
              </a:spcBef>
              <a:spcAft>
                <a:spcPts val="300"/>
              </a:spcAft>
            </a:pPr>
            <a:r>
              <a:rPr lang="en-US" sz="1800" b="1" dirty="0"/>
              <a:t>Linda A. Joyce</a:t>
            </a:r>
            <a:r>
              <a:rPr lang="en-US" sz="1800" dirty="0"/>
              <a:t>, </a:t>
            </a:r>
            <a:r>
              <a:rPr lang="en-US" sz="1800" i="1" dirty="0"/>
              <a:t>U.S. Forest Service, Rocky Mountain Research Station</a:t>
            </a:r>
          </a:p>
          <a:p>
            <a:pPr marL="228600" indent="-228600">
              <a:spcBef>
                <a:spcPts val="0"/>
              </a:spcBef>
              <a:spcAft>
                <a:spcPts val="300"/>
              </a:spcAft>
            </a:pPr>
            <a:r>
              <a:rPr lang="en-US" sz="1800" b="1" dirty="0"/>
              <a:t>Robert E. Keane</a:t>
            </a:r>
            <a:r>
              <a:rPr lang="en-US" sz="1800" dirty="0"/>
              <a:t>, </a:t>
            </a:r>
            <a:r>
              <a:rPr lang="en-US" sz="1800" i="1" dirty="0"/>
              <a:t>U.S. Forest Service, Rocky Mountain Research Station</a:t>
            </a:r>
          </a:p>
          <a:p>
            <a:pPr marL="228600" indent="-228600">
              <a:spcBef>
                <a:spcPts val="0"/>
              </a:spcBef>
              <a:spcAft>
                <a:spcPts val="300"/>
              </a:spcAft>
            </a:pPr>
            <a:r>
              <a:rPr lang="en-US" sz="1800" b="1" dirty="0"/>
              <a:t>Charles H. </a:t>
            </a:r>
            <a:r>
              <a:rPr lang="en-US" sz="1800" b="1" dirty="0" err="1"/>
              <a:t>Luce</a:t>
            </a:r>
            <a:r>
              <a:rPr lang="en-US" sz="1800" dirty="0"/>
              <a:t>, </a:t>
            </a:r>
            <a:r>
              <a:rPr lang="en-US" sz="1800" i="1" dirty="0"/>
              <a:t>U.S. Forest Service, Rocky Mountain Research Station</a:t>
            </a:r>
          </a:p>
          <a:p>
            <a:pPr marL="228600" indent="-228600">
              <a:spcBef>
                <a:spcPts val="0"/>
              </a:spcBef>
              <a:spcAft>
                <a:spcPts val="300"/>
              </a:spcAft>
            </a:pPr>
            <a:r>
              <a:rPr lang="en-US" sz="1800" b="1" dirty="0"/>
              <a:t>Jeffrey P. </a:t>
            </a:r>
            <a:r>
              <a:rPr lang="en-US" sz="1800" b="1" dirty="0" err="1"/>
              <a:t>Prestemon</a:t>
            </a:r>
            <a:r>
              <a:rPr lang="en-US" sz="1800" dirty="0"/>
              <a:t>, </a:t>
            </a:r>
            <a:r>
              <a:rPr lang="en-US" sz="1800" i="1" dirty="0"/>
              <a:t>U.S. Forest Service, Southern Research Station</a:t>
            </a:r>
            <a:endParaRPr lang="en-US" sz="1800" dirty="0"/>
          </a:p>
          <a:p>
            <a:pPr marL="228600" indent="-228600">
              <a:spcBef>
                <a:spcPts val="600"/>
              </a:spcBef>
              <a:spcAft>
                <a:spcPts val="300"/>
              </a:spcAft>
              <a:buNone/>
            </a:pPr>
            <a:r>
              <a:rPr lang="en-US" b="1" dirty="0">
                <a:solidFill>
                  <a:srgbClr val="3D88A8"/>
                </a:solidFill>
              </a:rPr>
              <a:t>Review Editor	</a:t>
            </a:r>
            <a:r>
              <a:rPr lang="en-US" sz="1800" b="1" dirty="0">
                <a:solidFill>
                  <a:srgbClr val="3D88A8"/>
                </a:solidFill>
              </a:rPr>
              <a:t>		</a:t>
            </a:r>
          </a:p>
          <a:p>
            <a:pPr marL="228600" indent="-228600">
              <a:spcBef>
                <a:spcPts val="0"/>
              </a:spcBef>
              <a:spcAft>
                <a:spcPts val="300"/>
              </a:spcAft>
            </a:pPr>
            <a:r>
              <a:rPr lang="en-US" sz="1800" b="1" dirty="0"/>
              <a:t>Gregg </a:t>
            </a:r>
            <a:r>
              <a:rPr lang="en-US" sz="1800" b="1" dirty="0" err="1"/>
              <a:t>Marland</a:t>
            </a:r>
            <a:r>
              <a:rPr lang="en-US" sz="1800" dirty="0"/>
              <a:t>, </a:t>
            </a:r>
            <a:r>
              <a:rPr lang="en-US" sz="1800" i="1" dirty="0"/>
              <a:t>Appalachian State University</a:t>
            </a:r>
          </a:p>
        </p:txBody>
      </p:sp>
    </p:spTree>
    <p:extLst>
      <p:ext uri="{BB962C8B-B14F-4D97-AF65-F5344CB8AC3E}">
        <p14:creationId xmlns:p14="http://schemas.microsoft.com/office/powerpoint/2010/main" val="3555962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B46509AB-CAA2-AA4F-BC25-0B4E99FF61A9}"/>
              </a:ext>
            </a:extLst>
          </p:cNvPr>
          <p:cNvSpPr>
            <a:spLocks noGrp="1"/>
          </p:cNvSpPr>
          <p:nvPr>
            <p:ph type="body" sz="quarter" idx="10"/>
          </p:nvPr>
        </p:nvSpPr>
        <p:spPr/>
        <p:txBody>
          <a:bodyPr/>
          <a:lstStyle/>
          <a:p>
            <a:r>
              <a:rPr lang="en-US"/>
              <a:t>Acknowledgments</a:t>
            </a:r>
            <a:endParaRPr lang="en-US" dirty="0"/>
          </a:p>
        </p:txBody>
      </p:sp>
      <p:sp>
        <p:nvSpPr>
          <p:cNvPr id="3" name="Text Placeholder 2">
            <a:extLst>
              <a:ext uri="{FF2B5EF4-FFF2-40B4-BE49-F238E27FC236}">
                <a16:creationId xmlns="" xmlns:a16="http://schemas.microsoft.com/office/drawing/2014/main" id="{C857E25A-4211-664B-B5BE-5953E9283A6C}"/>
              </a:ext>
            </a:extLst>
          </p:cNvPr>
          <p:cNvSpPr>
            <a:spLocks noGrp="1"/>
          </p:cNvSpPr>
          <p:nvPr>
            <p:ph type="body" sz="quarter" idx="11"/>
          </p:nvPr>
        </p:nvSpPr>
        <p:spPr/>
        <p:txBody>
          <a:bodyPr>
            <a:normAutofit/>
          </a:bodyPr>
          <a:lstStyle/>
          <a:p>
            <a:r>
              <a:rPr lang="en-US" dirty="0"/>
              <a:t>6</a:t>
            </a:r>
          </a:p>
        </p:txBody>
      </p:sp>
      <p:sp>
        <p:nvSpPr>
          <p:cNvPr id="4" name="Text Placeholder 3">
            <a:extLst>
              <a:ext uri="{FF2B5EF4-FFF2-40B4-BE49-F238E27FC236}">
                <a16:creationId xmlns="" xmlns:a16="http://schemas.microsoft.com/office/drawing/2014/main" id="{27AB5F8C-495B-E247-8E39-6B71C725A6ED}"/>
              </a:ext>
            </a:extLst>
          </p:cNvPr>
          <p:cNvSpPr>
            <a:spLocks noGrp="1"/>
          </p:cNvSpPr>
          <p:nvPr>
            <p:ph type="body" sz="quarter" idx="12"/>
          </p:nvPr>
        </p:nvSpPr>
        <p:spPr/>
        <p:txBody>
          <a:bodyPr/>
          <a:lstStyle/>
          <a:p>
            <a:r>
              <a:rPr lang="en-US" dirty="0"/>
              <a:t>Ch. 6 | Forests</a:t>
            </a:r>
          </a:p>
        </p:txBody>
      </p:sp>
      <p:sp>
        <p:nvSpPr>
          <p:cNvPr id="5" name="Content Placeholder 4">
            <a:extLst>
              <a:ext uri="{FF2B5EF4-FFF2-40B4-BE49-F238E27FC236}">
                <a16:creationId xmlns="" xmlns:a16="http://schemas.microsoft.com/office/drawing/2014/main" id="{C65F778F-CA2D-594D-86D4-D99B9BC09BC7}"/>
              </a:ext>
            </a:extLst>
          </p:cNvPr>
          <p:cNvSpPr>
            <a:spLocks noGrp="1"/>
          </p:cNvSpPr>
          <p:nvPr>
            <p:ph idx="13"/>
          </p:nvPr>
        </p:nvSpPr>
        <p:spPr/>
        <p:txBody>
          <a:bodyPr>
            <a:normAutofit/>
          </a:bodyPr>
          <a:lstStyle/>
          <a:p>
            <a:pPr>
              <a:lnSpc>
                <a:spcPct val="110000"/>
              </a:lnSpc>
              <a:spcAft>
                <a:spcPts val="300"/>
              </a:spcAft>
            </a:pPr>
            <a:r>
              <a:rPr lang="en-US" b="1" dirty="0">
                <a:solidFill>
                  <a:srgbClr val="3D88A8"/>
                </a:solidFill>
              </a:rPr>
              <a:t>Technical Contributors</a:t>
            </a:r>
            <a:r>
              <a:rPr lang="en-US" sz="1800" b="1" dirty="0">
                <a:solidFill>
                  <a:srgbClr val="3D88A8"/>
                </a:solidFill>
              </a:rPr>
              <a:t>			</a:t>
            </a:r>
          </a:p>
          <a:p>
            <a:pPr>
              <a:lnSpc>
                <a:spcPct val="110000"/>
              </a:lnSpc>
              <a:spcAft>
                <a:spcPts val="300"/>
              </a:spcAft>
            </a:pPr>
            <a:r>
              <a:rPr lang="en-US" sz="1800" b="1" dirty="0"/>
              <a:t>Lawrence E. Band, </a:t>
            </a:r>
            <a:r>
              <a:rPr lang="en-US" sz="1800" i="1" dirty="0"/>
              <a:t>University of Virginia </a:t>
            </a:r>
          </a:p>
          <a:p>
            <a:pPr>
              <a:lnSpc>
                <a:spcPct val="110000"/>
              </a:lnSpc>
              <a:spcAft>
                <a:spcPts val="300"/>
              </a:spcAft>
            </a:pPr>
            <a:r>
              <a:rPr lang="en-US" sz="1800" b="1" dirty="0"/>
              <a:t>James S. Clark, </a:t>
            </a:r>
            <a:r>
              <a:rPr lang="en-US" sz="1800" i="1" dirty="0"/>
              <a:t>Duke University </a:t>
            </a:r>
          </a:p>
          <a:p>
            <a:pPr>
              <a:lnSpc>
                <a:spcPct val="110000"/>
              </a:lnSpc>
              <a:spcAft>
                <a:spcPts val="300"/>
              </a:spcAft>
            </a:pPr>
            <a:r>
              <a:rPr lang="en-US" sz="1800" b="1" dirty="0"/>
              <a:t>Nicolette E. Cooley, </a:t>
            </a:r>
            <a:r>
              <a:rPr lang="en-US" sz="1800" i="1" dirty="0"/>
              <a:t>Northern Arizona University </a:t>
            </a:r>
          </a:p>
          <a:p>
            <a:pPr>
              <a:lnSpc>
                <a:spcPct val="110000"/>
              </a:lnSpc>
              <a:spcAft>
                <a:spcPts val="300"/>
              </a:spcAft>
            </a:pPr>
            <a:r>
              <a:rPr lang="en-US" sz="1800" b="1" dirty="0"/>
              <a:t>Anthony D’Amato, </a:t>
            </a:r>
            <a:r>
              <a:rPr lang="en-US" sz="1800" i="1" dirty="0"/>
              <a:t>University of Vermont </a:t>
            </a:r>
          </a:p>
          <a:p>
            <a:pPr>
              <a:lnSpc>
                <a:spcPct val="110000"/>
              </a:lnSpc>
              <a:spcAft>
                <a:spcPts val="300"/>
              </a:spcAft>
            </a:pPr>
            <a:r>
              <a:rPr lang="en-US" sz="1800" b="1" dirty="0"/>
              <a:t>Jessica E. </a:t>
            </a:r>
            <a:r>
              <a:rPr lang="en-US" sz="1800" b="1" dirty="0" err="1"/>
              <a:t>Halofsky</a:t>
            </a:r>
            <a:r>
              <a:rPr lang="en-US" sz="1800" b="1" dirty="0"/>
              <a:t>, </a:t>
            </a:r>
            <a:r>
              <a:rPr lang="en-US" sz="1800" i="1" dirty="0"/>
              <a:t>University of Washington </a:t>
            </a:r>
            <a:endParaRPr lang="en-US" sz="1800" b="1" dirty="0">
              <a:solidFill>
                <a:srgbClr val="3D88A8"/>
              </a:solidFill>
            </a:endParaRPr>
          </a:p>
          <a:p>
            <a:pPr>
              <a:lnSpc>
                <a:spcPct val="110000"/>
              </a:lnSpc>
              <a:spcBef>
                <a:spcPts val="600"/>
              </a:spcBef>
              <a:spcAft>
                <a:spcPts val="300"/>
              </a:spcAft>
            </a:pPr>
            <a:r>
              <a:rPr lang="en-US" b="1" dirty="0">
                <a:solidFill>
                  <a:srgbClr val="3D88A8"/>
                </a:solidFill>
              </a:rPr>
              <a:t>USGCRP Coordinators</a:t>
            </a:r>
            <a:r>
              <a:rPr lang="en-US" sz="1800" b="1" dirty="0">
                <a:solidFill>
                  <a:srgbClr val="3D88A8"/>
                </a:solidFill>
              </a:rPr>
              <a:t>		</a:t>
            </a:r>
          </a:p>
          <a:p>
            <a:pPr marL="230188" indent="-230188">
              <a:lnSpc>
                <a:spcPct val="110000"/>
              </a:lnSpc>
              <a:spcAft>
                <a:spcPts val="300"/>
              </a:spcAft>
            </a:pPr>
            <a:r>
              <a:rPr lang="en-US" sz="1800" b="1" dirty="0"/>
              <a:t>Natalie Bennett</a:t>
            </a:r>
            <a:r>
              <a:rPr lang="en-US" sz="1800" dirty="0"/>
              <a:t>, Adaptation and Assessment Analyst </a:t>
            </a:r>
          </a:p>
          <a:p>
            <a:pPr>
              <a:spcAft>
                <a:spcPts val="300"/>
              </a:spcAft>
            </a:pPr>
            <a:r>
              <a:rPr lang="en-US" sz="1800" b="1" dirty="0"/>
              <a:t>Susan Aragon-Long</a:t>
            </a:r>
            <a:r>
              <a:rPr lang="en-US" sz="1800" dirty="0"/>
              <a:t>, Senior Scientist </a:t>
            </a:r>
            <a:endParaRPr lang="en-US" sz="1800" i="1" dirty="0"/>
          </a:p>
        </p:txBody>
      </p:sp>
    </p:spTree>
    <p:extLst>
      <p:ext uri="{BB962C8B-B14F-4D97-AF65-F5344CB8AC3E}">
        <p14:creationId xmlns:p14="http://schemas.microsoft.com/office/powerpoint/2010/main" val="1467111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lnSpcReduction="20000"/>
          </a:bodyPr>
          <a:lstStyle/>
          <a:p>
            <a:r>
              <a:rPr lang="en-US" b="1" dirty="0" err="1"/>
              <a:t>Vose</a:t>
            </a:r>
            <a:r>
              <a:rPr lang="en-US" b="1" dirty="0"/>
              <a:t>, J.M.</a:t>
            </a:r>
            <a:r>
              <a:rPr lang="en-US" dirty="0"/>
              <a:t>, D.L. Peterson, G.M. </a:t>
            </a:r>
            <a:r>
              <a:rPr lang="en-US" dirty="0" err="1"/>
              <a:t>Domke</a:t>
            </a:r>
            <a:r>
              <a:rPr lang="en-US" dirty="0"/>
              <a:t>, C.J. Fettig, L.A. Joyce, R.E. Keane, C.H. </a:t>
            </a:r>
            <a:r>
              <a:rPr lang="en-US" dirty="0" err="1"/>
              <a:t>Luce</a:t>
            </a:r>
            <a:r>
              <a:rPr lang="en-US" dirty="0"/>
              <a:t>, J.P. </a:t>
            </a:r>
            <a:r>
              <a:rPr lang="en-US" dirty="0" err="1"/>
              <a:t>Prestemon</a:t>
            </a:r>
            <a:r>
              <a:rPr lang="en-US" dirty="0"/>
              <a:t>, L.E. Band, J.S. Clark, N.E. Cooley, A. D’Amato, and J.E. </a:t>
            </a:r>
            <a:r>
              <a:rPr lang="en-US" dirty="0" err="1"/>
              <a:t>Halofsky</a:t>
            </a:r>
            <a:r>
              <a:rPr lang="en-US" dirty="0"/>
              <a:t>, 2018: Forests. In </a:t>
            </a:r>
            <a:r>
              <a:rPr lang="en-US" i="1" dirty="0"/>
              <a:t>Impacts, Risks, and Adaptation in the United States: Fourth National Climate Assessment, Volume II </a:t>
            </a:r>
            <a:r>
              <a:rPr lang="en-US" dirty="0"/>
              <a:t>[</a:t>
            </a:r>
            <a:r>
              <a:rPr lang="en-US" dirty="0" err="1"/>
              <a:t>Reidmiller</a:t>
            </a:r>
            <a:r>
              <a:rPr lang="en-US" dirty="0"/>
              <a:t>, D.R., C.W. Avery, D.R. Easterling, K.E. Kunkel, K.L.M. Lewis, T.K. </a:t>
            </a:r>
            <a:r>
              <a:rPr lang="en-US" dirty="0" err="1"/>
              <a:t>Maycock</a:t>
            </a:r>
            <a:r>
              <a:rPr lang="en-US" dirty="0"/>
              <a:t>, and B.C. Stewart (eds.)]. U.S. Global Change Research Program, Washington, DC</a:t>
            </a:r>
            <a:r>
              <a:rPr lang="en-US"/>
              <a:t>, USA. </a:t>
            </a:r>
            <a:r>
              <a:rPr lang="en-US" dirty="0" err="1"/>
              <a:t>doi</a:t>
            </a:r>
            <a:r>
              <a:rPr lang="en-US" dirty="0"/>
              <a:t>: </a:t>
            </a:r>
            <a:r>
              <a:rPr lang="en-US" u="sng" dirty="0">
                <a:hlinkClick r:id="rId2"/>
              </a:rPr>
              <a:t>10.7930/NCA4.2018.CH6</a:t>
            </a:r>
            <a:endParaRPr lang="en-US" dirty="0"/>
          </a:p>
        </p:txBody>
      </p:sp>
      <p:sp>
        <p:nvSpPr>
          <p:cNvPr id="3" name="Text Placeholder 2"/>
          <p:cNvSpPr>
            <a:spLocks noGrp="1"/>
          </p:cNvSpPr>
          <p:nvPr>
            <p:ph type="body" sz="quarter" idx="10"/>
          </p:nvPr>
        </p:nvSpPr>
        <p:spPr/>
        <p:txBody>
          <a:bodyPr/>
          <a:lstStyle/>
          <a:p>
            <a:r>
              <a:rPr lang="en-US" dirty="0"/>
              <a:t>https://nca2018.globalchange.gov/chapter/forests</a:t>
            </a:r>
          </a:p>
        </p:txBody>
      </p:sp>
    </p:spTree>
    <p:extLst>
      <p:ext uri="{BB962C8B-B14F-4D97-AF65-F5344CB8AC3E}">
        <p14:creationId xmlns:p14="http://schemas.microsoft.com/office/powerpoint/2010/main" val="2510233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Key Message #1</a:t>
            </a:r>
          </a:p>
        </p:txBody>
      </p:sp>
      <p:sp>
        <p:nvSpPr>
          <p:cNvPr id="5" name="Text Placeholder 4"/>
          <p:cNvSpPr>
            <a:spLocks noGrp="1"/>
          </p:cNvSpPr>
          <p:nvPr>
            <p:ph type="body" sz="quarter" idx="11"/>
          </p:nvPr>
        </p:nvSpPr>
        <p:spPr/>
        <p:txBody>
          <a:bodyPr/>
          <a:lstStyle/>
          <a:p>
            <a:r>
              <a:rPr lang="en-US" dirty="0"/>
              <a:t>6</a:t>
            </a:r>
          </a:p>
        </p:txBody>
      </p:sp>
      <p:sp>
        <p:nvSpPr>
          <p:cNvPr id="4" name="Text Placeholder 3"/>
          <p:cNvSpPr>
            <a:spLocks noGrp="1"/>
          </p:cNvSpPr>
          <p:nvPr>
            <p:ph type="body" sz="quarter" idx="12"/>
          </p:nvPr>
        </p:nvSpPr>
        <p:spPr/>
        <p:txBody>
          <a:bodyPr/>
          <a:lstStyle/>
          <a:p>
            <a:r>
              <a:rPr lang="en-US" dirty="0"/>
              <a:t>Ch. 6 | Forests</a:t>
            </a:r>
          </a:p>
        </p:txBody>
      </p:sp>
      <p:sp>
        <p:nvSpPr>
          <p:cNvPr id="2" name="Content Placeholder 1"/>
          <p:cNvSpPr>
            <a:spLocks noGrp="1"/>
          </p:cNvSpPr>
          <p:nvPr>
            <p:ph idx="13"/>
          </p:nvPr>
        </p:nvSpPr>
        <p:spPr/>
        <p:txBody>
          <a:bodyPr>
            <a:normAutofit/>
          </a:bodyPr>
          <a:lstStyle/>
          <a:p>
            <a:pPr marL="0" indent="0">
              <a:lnSpc>
                <a:spcPct val="100000"/>
              </a:lnSpc>
              <a:spcBef>
                <a:spcPts val="0"/>
              </a:spcBef>
              <a:spcAft>
                <a:spcPts val="1200"/>
              </a:spcAft>
              <a:buNone/>
            </a:pPr>
            <a:r>
              <a:rPr lang="en-US" sz="2000" dirty="0"/>
              <a:t>It is very likely that more frequent extreme weather events will increase the frequency and magnitude of severe ecological disturbances, driving rapid (months to years) and often persistent changes in forest structure and function across large landscapes. It is also likely that other changes, resulting from gradual climate change and less severe disturbances, will alter forest productivity and health and the distribution and abundance of species at longer timescales (decades to centuries).</a:t>
            </a:r>
          </a:p>
        </p:txBody>
      </p:sp>
      <p:sp>
        <p:nvSpPr>
          <p:cNvPr id="6" name="Text Placeholder 5"/>
          <p:cNvSpPr>
            <a:spLocks noGrp="1"/>
          </p:cNvSpPr>
          <p:nvPr>
            <p:ph type="body" sz="quarter" idx="14"/>
          </p:nvPr>
        </p:nvSpPr>
        <p:spPr/>
        <p:txBody>
          <a:bodyPr/>
          <a:lstStyle/>
          <a:p>
            <a:r>
              <a:rPr lang="en-US" dirty="0"/>
              <a:t>Ecological Disturbances and Forest Health</a:t>
            </a:r>
          </a:p>
        </p:txBody>
      </p:sp>
    </p:spTree>
    <p:extLst>
      <p:ext uri="{BB962C8B-B14F-4D97-AF65-F5344CB8AC3E}">
        <p14:creationId xmlns:p14="http://schemas.microsoft.com/office/powerpoint/2010/main" val="1631654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Key Message #2</a:t>
            </a:r>
          </a:p>
        </p:txBody>
      </p:sp>
      <p:sp>
        <p:nvSpPr>
          <p:cNvPr id="4" name="Text Placeholder 3"/>
          <p:cNvSpPr>
            <a:spLocks noGrp="1"/>
          </p:cNvSpPr>
          <p:nvPr>
            <p:ph type="body" sz="quarter" idx="11"/>
          </p:nvPr>
        </p:nvSpPr>
        <p:spPr/>
        <p:txBody>
          <a:bodyPr/>
          <a:lstStyle/>
          <a:p>
            <a:r>
              <a:rPr lang="en-US" dirty="0"/>
              <a:t>6</a:t>
            </a:r>
          </a:p>
        </p:txBody>
      </p:sp>
      <p:sp>
        <p:nvSpPr>
          <p:cNvPr id="5" name="Text Placeholder 4"/>
          <p:cNvSpPr>
            <a:spLocks noGrp="1"/>
          </p:cNvSpPr>
          <p:nvPr>
            <p:ph type="body" sz="quarter" idx="12"/>
          </p:nvPr>
        </p:nvSpPr>
        <p:spPr/>
        <p:txBody>
          <a:bodyPr/>
          <a:lstStyle/>
          <a:p>
            <a:r>
              <a:rPr lang="en-US" dirty="0"/>
              <a:t>Ch. 6 | Forests</a:t>
            </a:r>
          </a:p>
        </p:txBody>
      </p:sp>
      <p:sp>
        <p:nvSpPr>
          <p:cNvPr id="2" name="Content Placeholder 1"/>
          <p:cNvSpPr>
            <a:spLocks noGrp="1"/>
          </p:cNvSpPr>
          <p:nvPr>
            <p:ph idx="13"/>
          </p:nvPr>
        </p:nvSpPr>
        <p:spPr/>
        <p:txBody>
          <a:bodyPr>
            <a:normAutofit/>
          </a:bodyPr>
          <a:lstStyle/>
          <a:p>
            <a:pPr marL="0" indent="0">
              <a:lnSpc>
                <a:spcPct val="100000"/>
              </a:lnSpc>
              <a:spcBef>
                <a:spcPts val="0"/>
              </a:spcBef>
              <a:spcAft>
                <a:spcPts val="1200"/>
              </a:spcAft>
              <a:buNone/>
            </a:pPr>
            <a:r>
              <a:rPr lang="en-US" sz="2000" dirty="0"/>
              <a:t>It is very likely that climate change will decrease the ability of many forest ecosystems to provide important ecosystem services to society. Tree growth and carbon storage are expected to decrease in most locations as a result of higher temperatures, more frequent drought, and increased disturbances. The onset and magnitude of climate change effects on water resources in forest ecosystems will vary but are already occurring in some regions.</a:t>
            </a:r>
          </a:p>
        </p:txBody>
      </p:sp>
      <p:sp>
        <p:nvSpPr>
          <p:cNvPr id="6" name="Text Placeholder 5"/>
          <p:cNvSpPr>
            <a:spLocks noGrp="1"/>
          </p:cNvSpPr>
          <p:nvPr>
            <p:ph type="body" sz="quarter" idx="14"/>
          </p:nvPr>
        </p:nvSpPr>
        <p:spPr/>
        <p:txBody>
          <a:bodyPr/>
          <a:lstStyle/>
          <a:p>
            <a:r>
              <a:rPr lang="en-US" dirty="0"/>
              <a:t>Ecosystem Services</a:t>
            </a:r>
          </a:p>
        </p:txBody>
      </p:sp>
    </p:spTree>
    <p:extLst>
      <p:ext uri="{BB962C8B-B14F-4D97-AF65-F5344CB8AC3E}">
        <p14:creationId xmlns:p14="http://schemas.microsoft.com/office/powerpoint/2010/main" val="1099058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Key Message #3</a:t>
            </a:r>
          </a:p>
        </p:txBody>
      </p:sp>
      <p:sp>
        <p:nvSpPr>
          <p:cNvPr id="4" name="Text Placeholder 3"/>
          <p:cNvSpPr>
            <a:spLocks noGrp="1"/>
          </p:cNvSpPr>
          <p:nvPr>
            <p:ph type="body" sz="quarter" idx="11"/>
          </p:nvPr>
        </p:nvSpPr>
        <p:spPr/>
        <p:txBody>
          <a:bodyPr/>
          <a:lstStyle/>
          <a:p>
            <a:r>
              <a:rPr lang="en-US" dirty="0"/>
              <a:t>6</a:t>
            </a:r>
          </a:p>
        </p:txBody>
      </p:sp>
      <p:sp>
        <p:nvSpPr>
          <p:cNvPr id="5" name="Text Placeholder 4"/>
          <p:cNvSpPr>
            <a:spLocks noGrp="1"/>
          </p:cNvSpPr>
          <p:nvPr>
            <p:ph type="body" sz="quarter" idx="12"/>
          </p:nvPr>
        </p:nvSpPr>
        <p:spPr/>
        <p:txBody>
          <a:bodyPr/>
          <a:lstStyle/>
          <a:p>
            <a:r>
              <a:rPr lang="en-US" dirty="0"/>
              <a:t>Ch. 6 | Forests</a:t>
            </a:r>
          </a:p>
        </p:txBody>
      </p:sp>
      <p:sp>
        <p:nvSpPr>
          <p:cNvPr id="2" name="Content Placeholder 1"/>
          <p:cNvSpPr>
            <a:spLocks noGrp="1"/>
          </p:cNvSpPr>
          <p:nvPr>
            <p:ph idx="13"/>
          </p:nvPr>
        </p:nvSpPr>
        <p:spPr/>
        <p:txBody>
          <a:bodyPr>
            <a:normAutofit/>
          </a:bodyPr>
          <a:lstStyle/>
          <a:p>
            <a:pPr marL="0" indent="0">
              <a:lnSpc>
                <a:spcPct val="100000"/>
              </a:lnSpc>
              <a:spcBef>
                <a:spcPts val="0"/>
              </a:spcBef>
              <a:spcAft>
                <a:spcPts val="1200"/>
              </a:spcAft>
              <a:buNone/>
            </a:pPr>
            <a:r>
              <a:rPr lang="en-US" sz="2000" dirty="0"/>
              <a:t>Forest management activities that increase the resilience of U.S. forests to climate change are being implemented, with a broad range of adaptation options for different resources, including applications in planning. The future pace of adaptation will depend on how effectively social, organizational, and economic conditions support implementation.</a:t>
            </a:r>
          </a:p>
        </p:txBody>
      </p:sp>
      <p:sp>
        <p:nvSpPr>
          <p:cNvPr id="6" name="Text Placeholder 5"/>
          <p:cNvSpPr>
            <a:spLocks noGrp="1"/>
          </p:cNvSpPr>
          <p:nvPr>
            <p:ph type="body" sz="quarter" idx="14"/>
          </p:nvPr>
        </p:nvSpPr>
        <p:spPr/>
        <p:txBody>
          <a:bodyPr/>
          <a:lstStyle/>
          <a:p>
            <a:r>
              <a:rPr lang="en-US" dirty="0"/>
              <a:t>Adaptation</a:t>
            </a:r>
          </a:p>
        </p:txBody>
      </p:sp>
    </p:spTree>
    <p:extLst>
      <p:ext uri="{BB962C8B-B14F-4D97-AF65-F5344CB8AC3E}">
        <p14:creationId xmlns:p14="http://schemas.microsoft.com/office/powerpoint/2010/main" val="2097666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4295463" y="457200"/>
            <a:ext cx="4200062" cy="5486400"/>
          </a:xfrm>
        </p:spPr>
      </p:pic>
      <p:sp>
        <p:nvSpPr>
          <p:cNvPr id="2" name="Title 1"/>
          <p:cNvSpPr>
            <a:spLocks noGrp="1"/>
          </p:cNvSpPr>
          <p:nvPr>
            <p:ph type="title"/>
          </p:nvPr>
        </p:nvSpPr>
        <p:spPr/>
        <p:txBody>
          <a:bodyPr/>
          <a:lstStyle/>
          <a:p>
            <a:r>
              <a:rPr lang="en-US" dirty="0"/>
              <a:t>Fig. 6.1: Climate Change Effects on Ecosystem Services</a:t>
            </a:r>
          </a:p>
        </p:txBody>
      </p:sp>
      <p:sp>
        <p:nvSpPr>
          <p:cNvPr id="4" name="Text Placeholder 3"/>
          <p:cNvSpPr>
            <a:spLocks noGrp="1"/>
          </p:cNvSpPr>
          <p:nvPr>
            <p:ph type="body" sz="half" idx="2"/>
          </p:nvPr>
        </p:nvSpPr>
        <p:spPr/>
        <p:txBody>
          <a:bodyPr/>
          <a:lstStyle/>
          <a:p>
            <a:r>
              <a:rPr lang="en-US" dirty="0"/>
              <a:t>Many factors in the biophysical environment interact with climate change to influence forest productivity, structure, and function, ultimately affecting the ecosystem services that forests provide to people in the United States and globally. </a:t>
            </a:r>
            <a:r>
              <a:rPr lang="en-US" i="1" dirty="0"/>
              <a:t>Source: U.S. Forest Service.</a:t>
            </a:r>
          </a:p>
        </p:txBody>
      </p:sp>
      <p:sp>
        <p:nvSpPr>
          <p:cNvPr id="3" name="Text Placeholder 2"/>
          <p:cNvSpPr>
            <a:spLocks noGrp="1"/>
          </p:cNvSpPr>
          <p:nvPr>
            <p:ph type="body" sz="quarter" idx="12"/>
          </p:nvPr>
        </p:nvSpPr>
        <p:spPr/>
        <p:txBody>
          <a:bodyPr>
            <a:normAutofit/>
          </a:bodyPr>
          <a:lstStyle/>
          <a:p>
            <a:r>
              <a:rPr lang="en-US" dirty="0"/>
              <a:t>Ch. 6 | Forests</a:t>
            </a:r>
          </a:p>
        </p:txBody>
      </p:sp>
    </p:spTree>
    <p:extLst>
      <p:ext uri="{BB962C8B-B14F-4D97-AF65-F5344CB8AC3E}">
        <p14:creationId xmlns:p14="http://schemas.microsoft.com/office/powerpoint/2010/main" val="1915930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4100854" y="1485338"/>
            <a:ext cx="4572000" cy="3429000"/>
          </a:xfrm>
        </p:spPr>
      </p:pic>
      <p:sp>
        <p:nvSpPr>
          <p:cNvPr id="2" name="Title 1"/>
          <p:cNvSpPr>
            <a:spLocks noGrp="1"/>
          </p:cNvSpPr>
          <p:nvPr>
            <p:ph type="title"/>
          </p:nvPr>
        </p:nvSpPr>
        <p:spPr>
          <a:solidFill>
            <a:srgbClr val="3D88A8"/>
          </a:solidFill>
          <a:ln w="19050">
            <a:solidFill>
              <a:srgbClr val="3D88A8"/>
            </a:solidFill>
          </a:ln>
        </p:spPr>
        <p:txBody>
          <a:bodyPr>
            <a:noAutofit/>
          </a:bodyPr>
          <a:lstStyle/>
          <a:p>
            <a:r>
              <a:rPr lang="en-US" sz="2400" b="1" dirty="0">
                <a:solidFill>
                  <a:schemeClr val="bg1"/>
                </a:solidFill>
                <a:latin typeface="+mn-lt"/>
              </a:rPr>
              <a:t>Fig. 6.2: </a:t>
            </a:r>
            <a:r>
              <a:rPr lang="en-US" dirty="0"/>
              <a:t>Tree Mortality at Bass Lake Recreation Area</a:t>
            </a:r>
            <a:endParaRPr lang="en-US" sz="2400" dirty="0">
              <a:solidFill>
                <a:schemeClr val="bg1"/>
              </a:solidFill>
              <a:latin typeface="+mn-lt"/>
            </a:endParaRPr>
          </a:p>
        </p:txBody>
      </p:sp>
      <p:sp>
        <p:nvSpPr>
          <p:cNvPr id="4" name="Text Placeholder 3"/>
          <p:cNvSpPr>
            <a:spLocks noGrp="1"/>
          </p:cNvSpPr>
          <p:nvPr>
            <p:ph type="body" sz="half" idx="2"/>
          </p:nvPr>
        </p:nvSpPr>
        <p:spPr>
          <a:ln w="19050">
            <a:solidFill>
              <a:srgbClr val="3D88A8"/>
            </a:solidFill>
          </a:ln>
        </p:spPr>
        <p:txBody>
          <a:bodyPr/>
          <a:lstStyle/>
          <a:p>
            <a:pPr>
              <a:lnSpc>
                <a:spcPct val="100000"/>
              </a:lnSpc>
            </a:pPr>
            <a:r>
              <a:rPr lang="en-US" dirty="0"/>
              <a:t>A five-year drought in California (2011–2016) led to western pine beetle outbreaks, which contributed to the mortality of 129 million trees. As a result, the structure and function of these forests are changing rapidly. Prolonged droughts are expected to become more common as the climate continues to warm, increasing stress on lower-elevation tree species. </a:t>
            </a:r>
            <a:r>
              <a:rPr lang="en-US" i="1" dirty="0"/>
              <a:t>Photo credit: Marc Meyer, U.S. Forest Service.	</a:t>
            </a:r>
          </a:p>
        </p:txBody>
      </p:sp>
      <p:sp>
        <p:nvSpPr>
          <p:cNvPr id="3" name="Text Placeholder 2"/>
          <p:cNvSpPr>
            <a:spLocks noGrp="1"/>
          </p:cNvSpPr>
          <p:nvPr>
            <p:ph type="body" sz="quarter" idx="12"/>
          </p:nvPr>
        </p:nvSpPr>
        <p:spPr/>
        <p:txBody>
          <a:bodyPr>
            <a:normAutofit/>
          </a:bodyPr>
          <a:lstStyle/>
          <a:p>
            <a:r>
              <a:rPr lang="en-US" dirty="0"/>
              <a:t>Ch. 6 | Forests</a:t>
            </a:r>
          </a:p>
        </p:txBody>
      </p:sp>
    </p:spTree>
    <p:extLst>
      <p:ext uri="{BB962C8B-B14F-4D97-AF65-F5344CB8AC3E}">
        <p14:creationId xmlns:p14="http://schemas.microsoft.com/office/powerpoint/2010/main" val="2124223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0"/>
          </p:nvPr>
        </p:nvPicPr>
        <p:blipFill>
          <a:blip r:embed="rId2">
            <a:extLst>
              <a:ext uri="{28A0092B-C50C-407E-A947-70E740481C1C}">
                <a14:useLocalDpi xmlns:a14="http://schemas.microsoft.com/office/drawing/2010/main"/>
              </a:ext>
            </a:extLst>
          </a:blip>
          <a:stretch>
            <a:fillRect/>
          </a:stretch>
        </p:blipFill>
        <p:spPr>
          <a:xfrm>
            <a:off x="4083102" y="1721401"/>
            <a:ext cx="4572000" cy="3050381"/>
          </a:xfrm>
        </p:spPr>
      </p:pic>
      <p:sp>
        <p:nvSpPr>
          <p:cNvPr id="2" name="Title 1"/>
          <p:cNvSpPr>
            <a:spLocks noGrp="1"/>
          </p:cNvSpPr>
          <p:nvPr>
            <p:ph type="title"/>
          </p:nvPr>
        </p:nvSpPr>
        <p:spPr/>
        <p:txBody>
          <a:bodyPr/>
          <a:lstStyle/>
          <a:p>
            <a:r>
              <a:rPr lang="en-US" dirty="0"/>
              <a:t>Fig. 6.3: Fire Damage in Gatlinburg, Tennessee</a:t>
            </a:r>
          </a:p>
        </p:txBody>
      </p:sp>
      <p:sp>
        <p:nvSpPr>
          <p:cNvPr id="4" name="Text Placeholder 3"/>
          <p:cNvSpPr>
            <a:spLocks noGrp="1"/>
          </p:cNvSpPr>
          <p:nvPr>
            <p:ph type="body" sz="half" idx="2"/>
          </p:nvPr>
        </p:nvSpPr>
        <p:spPr/>
        <p:txBody>
          <a:bodyPr>
            <a:normAutofit/>
          </a:bodyPr>
          <a:lstStyle/>
          <a:p>
            <a:r>
              <a:rPr lang="en-US" dirty="0"/>
              <a:t>In autumn 2016, a prolonged dry period and arson in the southern Appalachian region resulted in 50 major wildfires that burned over 100,000 acres in 8 states, caused 15 deaths, and damaged or destroyed nearly 2,500 structures in Gatlinburg, Tennessee. If drought or prolonged dry periods increase in this region as expected, fire risk will increase in both forests and local communities. </a:t>
            </a:r>
            <a:r>
              <a:rPr lang="en-US" i="1" dirty="0"/>
              <a:t>Photo credit: Flickr user highlander411 (</a:t>
            </a:r>
            <a:r>
              <a:rPr lang="en-US" i="1" dirty="0">
                <a:hlinkClick r:id="rId3"/>
              </a:rPr>
              <a:t>CC BY 2.0</a:t>
            </a:r>
            <a:r>
              <a:rPr lang="en-US" i="1" dirty="0"/>
              <a:t>).</a:t>
            </a:r>
            <a:endParaRPr lang="en-US" sz="1300" i="1" dirty="0"/>
          </a:p>
        </p:txBody>
      </p:sp>
      <p:sp>
        <p:nvSpPr>
          <p:cNvPr id="3" name="Text Placeholder 2"/>
          <p:cNvSpPr>
            <a:spLocks noGrp="1"/>
          </p:cNvSpPr>
          <p:nvPr>
            <p:ph type="body" sz="quarter" idx="12"/>
          </p:nvPr>
        </p:nvSpPr>
        <p:spPr/>
        <p:txBody>
          <a:bodyPr>
            <a:normAutofit/>
          </a:bodyPr>
          <a:lstStyle/>
          <a:p>
            <a:r>
              <a:rPr lang="en-US" dirty="0"/>
              <a:t>Ch. 6 | Forests</a:t>
            </a:r>
          </a:p>
        </p:txBody>
      </p:sp>
    </p:spTree>
    <p:extLst>
      <p:ext uri="{BB962C8B-B14F-4D97-AF65-F5344CB8AC3E}">
        <p14:creationId xmlns:p14="http://schemas.microsoft.com/office/powerpoint/2010/main" val="323642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4102390" y="1857626"/>
            <a:ext cx="4572000" cy="3229519"/>
          </a:xfrm>
        </p:spPr>
      </p:pic>
      <p:sp>
        <p:nvSpPr>
          <p:cNvPr id="2" name="Title 1"/>
          <p:cNvSpPr>
            <a:spLocks noGrp="1"/>
          </p:cNvSpPr>
          <p:nvPr>
            <p:ph type="title"/>
          </p:nvPr>
        </p:nvSpPr>
        <p:spPr/>
        <p:txBody>
          <a:bodyPr/>
          <a:lstStyle/>
          <a:p>
            <a:r>
              <a:rPr lang="en-US" dirty="0"/>
              <a:t>Fig. 6.4: Wildfires</a:t>
            </a:r>
            <a:r>
              <a:rPr lang="en-US" b="0" dirty="0"/>
              <a:t>—</a:t>
            </a:r>
            <a:br>
              <a:rPr lang="en-US" b="0" dirty="0"/>
            </a:br>
            <a:r>
              <a:rPr lang="en-US" dirty="0"/>
              <a:t>Changes in Area Burned and Cost</a:t>
            </a:r>
          </a:p>
        </p:txBody>
      </p:sp>
      <p:sp>
        <p:nvSpPr>
          <p:cNvPr id="4" name="Text Placeholder 3"/>
          <p:cNvSpPr>
            <a:spLocks noGrp="1"/>
          </p:cNvSpPr>
          <p:nvPr>
            <p:ph type="body" sz="half" idx="2"/>
          </p:nvPr>
        </p:nvSpPr>
        <p:spPr/>
        <p:txBody>
          <a:bodyPr/>
          <a:lstStyle/>
          <a:p>
            <a:r>
              <a:rPr lang="en-US" dirty="0"/>
              <a:t>This figure shows the annual wildfire area burned in the United States (red) and the annual federal wildfire suppression expenditures (black), scaled to constant 2016 U.S. dollars (Consumer Price Index deflated). Trends for both area burned and wildfire suppression costs indicate about a fourfold increase over a 30-year period. </a:t>
            </a:r>
            <a:r>
              <a:rPr lang="en-US" i="1" dirty="0"/>
              <a:t>Source: U.S. Forest Service</a:t>
            </a:r>
            <a:endParaRPr lang="en-US" i="1" baseline="30000" dirty="0"/>
          </a:p>
        </p:txBody>
      </p:sp>
      <p:sp>
        <p:nvSpPr>
          <p:cNvPr id="3" name="Text Placeholder 2"/>
          <p:cNvSpPr>
            <a:spLocks noGrp="1"/>
          </p:cNvSpPr>
          <p:nvPr>
            <p:ph type="body" sz="quarter" idx="12"/>
          </p:nvPr>
        </p:nvSpPr>
        <p:spPr/>
        <p:txBody>
          <a:bodyPr>
            <a:normAutofit/>
          </a:bodyPr>
          <a:lstStyle/>
          <a:p>
            <a:r>
              <a:rPr lang="en-US" dirty="0"/>
              <a:t>Ch. 6 | Forests</a:t>
            </a:r>
          </a:p>
        </p:txBody>
      </p:sp>
    </p:spTree>
    <p:extLst>
      <p:ext uri="{BB962C8B-B14F-4D97-AF65-F5344CB8AC3E}">
        <p14:creationId xmlns:p14="http://schemas.microsoft.com/office/powerpoint/2010/main" val="2731248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4123459" y="2057400"/>
            <a:ext cx="4572000" cy="2916031"/>
          </a:xfrm>
        </p:spPr>
      </p:pic>
      <p:sp>
        <p:nvSpPr>
          <p:cNvPr id="2" name="Title 1"/>
          <p:cNvSpPr>
            <a:spLocks noGrp="1"/>
          </p:cNvSpPr>
          <p:nvPr>
            <p:ph type="title"/>
          </p:nvPr>
        </p:nvSpPr>
        <p:spPr/>
        <p:txBody>
          <a:bodyPr/>
          <a:lstStyle/>
          <a:p>
            <a:r>
              <a:rPr lang="en-US" dirty="0"/>
              <a:t>Fig. 6.5: Area Burned by Large Wildfires </a:t>
            </a:r>
          </a:p>
        </p:txBody>
      </p:sp>
      <p:sp>
        <p:nvSpPr>
          <p:cNvPr id="4" name="Text Placeholder 3"/>
          <p:cNvSpPr>
            <a:spLocks noGrp="1"/>
          </p:cNvSpPr>
          <p:nvPr>
            <p:ph type="body" sz="half" idx="2"/>
          </p:nvPr>
        </p:nvSpPr>
        <p:spPr/>
        <p:txBody>
          <a:bodyPr>
            <a:normAutofit fontScale="85000" lnSpcReduction="10000"/>
          </a:bodyPr>
          <a:lstStyle/>
          <a:p>
            <a:r>
              <a:rPr lang="en-US" dirty="0"/>
              <a:t>This figure illustrates the area burned by large wildfires (greater than 1,000 acres in the western United States and greater than 500 acres in the eastern United States) for 1984–2014. Although the area with moderate-to-high burn severity (amount of fire damage to the forest canopy) has increased in recent decades, it has not changed as a proportion of the total area burned (severity does vary across regions). Increases in the areas of severely burned forests will have implications for ecosystem processes, such as tree regeneration</a:t>
            </a:r>
            <a:r>
              <a:rPr lang="en-US" baseline="30000" dirty="0">
                <a:hlinkClick r:id="rId4"/>
              </a:rPr>
              <a:t>57</a:t>
            </a:r>
            <a:r>
              <a:rPr lang="en-US" baseline="30000" dirty="0"/>
              <a:t>,</a:t>
            </a:r>
            <a:r>
              <a:rPr lang="en-US" baseline="30000" dirty="0">
                <a:hlinkClick r:id="rId5"/>
              </a:rPr>
              <a:t>58</a:t>
            </a:r>
            <a:r>
              <a:rPr lang="en-US" baseline="30000" dirty="0"/>
              <a:t>,</a:t>
            </a:r>
            <a:r>
              <a:rPr lang="en-US" baseline="30000" dirty="0">
                <a:hlinkClick r:id="rId6"/>
              </a:rPr>
              <a:t>59</a:t>
            </a:r>
            <a:r>
              <a:rPr lang="en-US" dirty="0"/>
              <a:t> and ecosystem services, including timber production, water quality, and recreation. </a:t>
            </a:r>
            <a:r>
              <a:rPr lang="en-US" i="1" dirty="0"/>
              <a:t>Source: redrawn from EPA 2016.</a:t>
            </a:r>
            <a:r>
              <a:rPr lang="en-US" i="1" baseline="30000" dirty="0">
                <a:hlinkClick r:id="rId7"/>
              </a:rPr>
              <a:t>60</a:t>
            </a:r>
            <a:endParaRPr lang="en-US" i="1" baseline="30000" dirty="0"/>
          </a:p>
        </p:txBody>
      </p:sp>
      <p:sp>
        <p:nvSpPr>
          <p:cNvPr id="3" name="Text Placeholder 2"/>
          <p:cNvSpPr>
            <a:spLocks noGrp="1"/>
          </p:cNvSpPr>
          <p:nvPr>
            <p:ph type="body" sz="quarter" idx="12"/>
          </p:nvPr>
        </p:nvSpPr>
        <p:spPr/>
        <p:txBody>
          <a:bodyPr>
            <a:normAutofit/>
          </a:bodyPr>
          <a:lstStyle/>
          <a:p>
            <a:r>
              <a:rPr lang="en-US" dirty="0"/>
              <a:t>Ch. 6 | Forests</a:t>
            </a:r>
          </a:p>
        </p:txBody>
      </p:sp>
    </p:spTree>
    <p:extLst>
      <p:ext uri="{BB962C8B-B14F-4D97-AF65-F5344CB8AC3E}">
        <p14:creationId xmlns:p14="http://schemas.microsoft.com/office/powerpoint/2010/main" val="29925175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525FCA95-5DF0-4504-8B1D-C185D204391F}" vid="{D539822E-680F-4440-B553-7D455F16DD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182</TotalTime>
  <Words>1325</Words>
  <Application>Microsoft Office PowerPoint</Application>
  <PresentationFormat>On-screen Show (4:3)</PresentationFormat>
  <Paragraphs>85</Paragraphs>
  <Slides>15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Fig. 6.1: Climate Change Effects on Ecosystem Services</vt:lpstr>
      <vt:lpstr>Fig. 6.2: Tree Mortality at Bass Lake Recreation Area</vt:lpstr>
      <vt:lpstr>Fig. 6.3: Fire Damage in Gatlinburg, Tennessee</vt:lpstr>
      <vt:lpstr>Fig. 6.4: Wildfires— Changes in Area Burned and Cost</vt:lpstr>
      <vt:lpstr>Fig. 6.5: Area Burned by Large Wildfires </vt:lpstr>
      <vt:lpstr>Fig. 6.6: Forest Disturbances Across the United States</vt:lpstr>
      <vt:lpstr>Fig. 6.7: Climate Change Vulnerabilities and Adaptation Options</vt:lpstr>
      <vt:lpstr>Fig. 6.8: Reintroducing Beavers to Build Climate Resilience</vt:lpstr>
      <vt:lpstr>PowerPoint Presentation</vt:lpstr>
      <vt:lpstr>PowerPoint Presentation</vt:lpstr>
      <vt:lpstr>PowerPoint Presentation</vt:lpstr>
    </vt:vector>
  </TitlesOfParts>
  <Company>ICFI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Reeves, Katie</dc:creator>
  <cp:lastModifiedBy>Reeves, Katie</cp:lastModifiedBy>
  <cp:revision>31</cp:revision>
  <dcterms:created xsi:type="dcterms:W3CDTF">2018-11-01T18:16:18Z</dcterms:created>
  <dcterms:modified xsi:type="dcterms:W3CDTF">2018-11-20T00:59:08Z</dcterms:modified>
</cp:coreProperties>
</file>