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4"/>
  </p:notesMasterIdLst>
  <p:sldIdLst>
    <p:sldId id="256" r:id="rId2"/>
    <p:sldId id="257" r:id="rId3"/>
    <p:sldId id="258" r:id="rId4"/>
    <p:sldId id="259" r:id="rId5"/>
    <p:sldId id="261" r:id="rId6"/>
    <p:sldId id="262" r:id="rId7"/>
    <p:sldId id="263" r:id="rId8"/>
    <p:sldId id="264" r:id="rId9"/>
    <p:sldId id="265" r:id="rId10"/>
    <p:sldId id="269" r:id="rId11"/>
    <p:sldId id="270"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2"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88A5"/>
    <a:srgbClr val="372655"/>
    <a:srgbClr val="3D88A8"/>
    <a:srgbClr val="6D5B97"/>
    <a:srgbClr val="102268"/>
    <a:srgbClr val="096BA3"/>
    <a:srgbClr val="0F9EFB"/>
    <a:srgbClr val="385623"/>
    <a:srgbClr val="3D88A7"/>
    <a:srgbClr val="C79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902" autoAdjust="0"/>
    <p:restoredTop sz="85510"/>
  </p:normalViewPr>
  <p:slideViewPr>
    <p:cSldViewPr snapToGrid="0" snapToObjects="1" showGuides="1">
      <p:cViewPr varScale="1">
        <p:scale>
          <a:sx n="73" d="100"/>
          <a:sy n="73" d="100"/>
        </p:scale>
        <p:origin x="1109"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11/20/2018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 </a:t>
            </a:r>
            <a:r>
              <a:rPr lang="en-US" sz="1200" b="0" i="0" u="none" strike="noStrike" kern="1200" dirty="0">
                <a:solidFill>
                  <a:schemeClr val="tx1"/>
                </a:solidFill>
                <a:effectLst/>
                <a:latin typeface="+mn-lt"/>
                <a:ea typeface="+mn-ea"/>
                <a:cs typeface="+mn-cs"/>
              </a:rPr>
              <a:t>DOE, 2013: U.S. Energy Sector Vulnerabilities to Climate Change and Extreme Weather. DOE/PI-0013. U.S. Department of Energy (DOE), Washington, DC, 73 pp. http://</a:t>
            </a:r>
            <a:r>
              <a:rPr lang="en-US" sz="1200" b="0" i="0" u="none" strike="noStrike" kern="1200" dirty="0" err="1">
                <a:solidFill>
                  <a:schemeClr val="tx1"/>
                </a:solidFill>
                <a:effectLst/>
                <a:latin typeface="+mn-lt"/>
                <a:ea typeface="+mn-ea"/>
                <a:cs typeface="+mn-cs"/>
              </a:rPr>
              <a:t>www.energy.gov</a:t>
            </a:r>
            <a:r>
              <a:rPr lang="en-US" sz="1200" b="0" i="0" u="none" strike="noStrike" kern="1200" dirty="0">
                <a:solidFill>
                  <a:schemeClr val="tx1"/>
                </a:solidFill>
                <a:effectLst/>
                <a:latin typeface="+mn-lt"/>
                <a:ea typeface="+mn-ea"/>
                <a:cs typeface="+mn-cs"/>
              </a:rPr>
              <a:t>/downloads/us-energy-sector-vulnerabilities-climate-change-and-extreme-weather</a:t>
            </a: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5</a:t>
            </a:fld>
            <a:endParaRPr lang="en-US"/>
          </a:p>
        </p:txBody>
      </p:sp>
    </p:spTree>
    <p:extLst>
      <p:ext uri="{BB962C8B-B14F-4D97-AF65-F5344CB8AC3E}">
        <p14:creationId xmlns:p14="http://schemas.microsoft.com/office/powerpoint/2010/main" val="62448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a:t>
            </a:r>
            <a:r>
              <a:rPr lang="en-US" sz="1200" b="0" i="0" u="none" strike="noStrike" kern="1200" dirty="0">
                <a:solidFill>
                  <a:schemeClr val="tx1"/>
                </a:solidFill>
                <a:effectLst/>
                <a:latin typeface="+mn-lt"/>
                <a:ea typeface="+mn-ea"/>
                <a:cs typeface="+mn-cs"/>
              </a:rPr>
              <a:t>Hsiang, S., R. Kopp, A. </a:t>
            </a:r>
            <a:r>
              <a:rPr lang="en-US" sz="1200" b="0" i="0" u="none" strike="noStrike" kern="1200" dirty="0" err="1">
                <a:solidFill>
                  <a:schemeClr val="tx1"/>
                </a:solidFill>
                <a:effectLst/>
                <a:latin typeface="+mn-lt"/>
                <a:ea typeface="+mn-ea"/>
                <a:cs typeface="+mn-cs"/>
              </a:rPr>
              <a:t>Jina</a:t>
            </a:r>
            <a:r>
              <a:rPr lang="en-US" sz="1200" b="0" i="0" u="none" strike="noStrike" kern="1200" dirty="0">
                <a:solidFill>
                  <a:schemeClr val="tx1"/>
                </a:solidFill>
                <a:effectLst/>
                <a:latin typeface="+mn-lt"/>
                <a:ea typeface="+mn-ea"/>
                <a:cs typeface="+mn-cs"/>
              </a:rPr>
              <a:t>, J. Rising, M. Delgado, S. Mohan, D.J. Rasmussen, R. Muir-Wood, P. Wilson, M. Oppenheimer, K. Larsen, and T. Houser, 2017: Estimating economic damage from climate change in the United States. Science,356(6345), 1362-1369. http://</a:t>
            </a:r>
            <a:r>
              <a:rPr lang="en-US" sz="1200" b="0" i="0" u="none" strike="noStrike" kern="1200" dirty="0" err="1">
                <a:solidFill>
                  <a:schemeClr val="tx1"/>
                </a:solidFill>
                <a:effectLst/>
                <a:latin typeface="+mn-lt"/>
                <a:ea typeface="+mn-ea"/>
                <a:cs typeface="+mn-cs"/>
              </a:rPr>
              <a:t>dx.doi.org</a:t>
            </a:r>
            <a:r>
              <a:rPr lang="en-US" sz="1200" b="0" i="0" u="none" strike="noStrike" kern="1200" dirty="0">
                <a:solidFill>
                  <a:schemeClr val="tx1"/>
                </a:solidFill>
                <a:effectLst/>
                <a:latin typeface="+mn-lt"/>
                <a:ea typeface="+mn-ea"/>
                <a:cs typeface="+mn-cs"/>
              </a:rPr>
              <a:t>/10.1126/science.aal4369</a:t>
            </a: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6</a:t>
            </a:fld>
            <a:endParaRPr lang="en-US"/>
          </a:p>
        </p:txBody>
      </p:sp>
    </p:spTree>
    <p:extLst>
      <p:ext uri="{BB962C8B-B14F-4D97-AF65-F5344CB8AC3E}">
        <p14:creationId xmlns:p14="http://schemas.microsoft.com/office/powerpoint/2010/main" val="2731305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59: </a:t>
            </a:r>
            <a:r>
              <a:rPr lang="en-US" sz="1200" b="0" i="0" u="none" strike="noStrike" kern="1200" dirty="0">
                <a:solidFill>
                  <a:schemeClr val="tx1"/>
                </a:solidFill>
                <a:effectLst/>
                <a:latin typeface="+mn-lt"/>
                <a:ea typeface="+mn-ea"/>
                <a:cs typeface="+mn-cs"/>
              </a:rPr>
              <a:t>EIA, 2018: Annual Energy Outlook 2018. AEO2018. U.S. Energy Information Administration (EIA), Washington, DC, 146 pp. https://</a:t>
            </a:r>
            <a:r>
              <a:rPr lang="en-US" sz="1200" b="0" i="0" u="none" strike="noStrike" kern="1200" dirty="0" err="1">
                <a:solidFill>
                  <a:schemeClr val="tx1"/>
                </a:solidFill>
                <a:effectLst/>
                <a:latin typeface="+mn-lt"/>
                <a:ea typeface="+mn-ea"/>
                <a:cs typeface="+mn-cs"/>
              </a:rPr>
              <a:t>www.eia.gov</a:t>
            </a:r>
            <a:r>
              <a:rPr lang="en-US" sz="1200" b="0" i="0" u="none" strike="noStrike" kern="1200" dirty="0">
                <a:solidFill>
                  <a:schemeClr val="tx1"/>
                </a:solidFill>
                <a:effectLst/>
                <a:latin typeface="+mn-lt"/>
                <a:ea typeface="+mn-ea"/>
                <a:cs typeface="+mn-cs"/>
              </a:rPr>
              <a:t>/outlooks/</a:t>
            </a:r>
            <a:r>
              <a:rPr lang="en-US" sz="1200" b="0" i="0" u="none" strike="noStrike" kern="1200" dirty="0" err="1">
                <a:solidFill>
                  <a:schemeClr val="tx1"/>
                </a:solidFill>
                <a:effectLst/>
                <a:latin typeface="+mn-lt"/>
                <a:ea typeface="+mn-ea"/>
                <a:cs typeface="+mn-cs"/>
              </a:rPr>
              <a:t>aeo</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7</a:t>
            </a:fld>
            <a:endParaRPr lang="en-US"/>
          </a:p>
        </p:txBody>
      </p:sp>
    </p:spTree>
    <p:extLst>
      <p:ext uri="{BB962C8B-B14F-4D97-AF65-F5344CB8AC3E}">
        <p14:creationId xmlns:p14="http://schemas.microsoft.com/office/powerpoint/2010/main" val="3418299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a:t>
            </a:r>
            <a:r>
              <a:rPr lang="en-US" sz="1200" b="0" i="0" u="none" strike="noStrike" kern="1200" dirty="0">
                <a:solidFill>
                  <a:schemeClr val="tx1"/>
                </a:solidFill>
                <a:effectLst/>
                <a:latin typeface="+mn-lt"/>
                <a:ea typeface="+mn-ea"/>
                <a:cs typeface="+mn-cs"/>
              </a:rPr>
              <a:t>DOE, 2017: Transforming the Nation’s Electricity System: The Second Installment of the QER. DOE/EPSA-0008. U.S. Department of Energy (DOE), Washington, DC https://</a:t>
            </a:r>
            <a:r>
              <a:rPr lang="en-US" sz="1200" b="0" i="0" u="none" strike="noStrike" kern="1200" dirty="0" err="1">
                <a:solidFill>
                  <a:schemeClr val="tx1"/>
                </a:solidFill>
                <a:effectLst/>
                <a:latin typeface="+mn-lt"/>
                <a:ea typeface="+mn-ea"/>
                <a:cs typeface="+mn-cs"/>
              </a:rPr>
              <a:t>energy.gov</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epsa</a:t>
            </a:r>
            <a:r>
              <a:rPr lang="en-US" sz="1200" b="0" i="0" u="none" strike="noStrike" kern="1200" dirty="0">
                <a:solidFill>
                  <a:schemeClr val="tx1"/>
                </a:solidFill>
                <a:effectLst/>
                <a:latin typeface="+mn-lt"/>
                <a:ea typeface="+mn-ea"/>
                <a:cs typeface="+mn-cs"/>
              </a:rPr>
              <a:t>/quadrennial-energy-review-second-installment</a:t>
            </a: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8</a:t>
            </a:fld>
            <a:endParaRPr lang="en-US"/>
          </a:p>
        </p:txBody>
      </p:sp>
    </p:spTree>
    <p:extLst>
      <p:ext uri="{BB962C8B-B14F-4D97-AF65-F5344CB8AC3E}">
        <p14:creationId xmlns:p14="http://schemas.microsoft.com/office/powerpoint/2010/main" val="632031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5CA814D6-62CF-A848-A324-10AD242EF3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308113" y="2919060"/>
            <a:ext cx="6858000" cy="1655762"/>
          </a:xfr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a:t>
            </a:r>
          </a:p>
          <a:p>
            <a:r>
              <a:rPr lang="en-US" i="1" dirty="0"/>
              <a:t>Affiliation</a:t>
            </a:r>
          </a:p>
          <a:p>
            <a:endParaRPr lang="en-US" dirty="0"/>
          </a:p>
          <a:p>
            <a:r>
              <a:rPr lang="en-US" dirty="0"/>
              <a:t>Date</a:t>
            </a:r>
          </a:p>
        </p:txBody>
      </p:sp>
      <p:sp>
        <p:nvSpPr>
          <p:cNvPr id="8" name="Rectangle 7">
            <a:extLst>
              <a:ext uri="{FF2B5EF4-FFF2-40B4-BE49-F238E27FC236}">
                <a16:creationId xmlns:a16="http://schemas.microsoft.com/office/drawing/2014/main" xmlns="" id="{2A530860-5D58-5042-BB93-C7592BB8BF8A}"/>
              </a:ext>
            </a:extLst>
          </p:cNvPr>
          <p:cNvSpPr/>
          <p:nvPr userDrawn="1"/>
        </p:nvSpPr>
        <p:spPr>
          <a:xfrm>
            <a:off x="-1" y="1370346"/>
            <a:ext cx="6705601" cy="1257398"/>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xmlns="" id="{ADF11DD2-1B42-084E-8B88-DBD82F4A97D4}"/>
              </a:ext>
            </a:extLst>
          </p:cNvPr>
          <p:cNvSpPr/>
          <p:nvPr userDrawn="1"/>
        </p:nvSpPr>
        <p:spPr>
          <a:xfrm>
            <a:off x="308113" y="1370346"/>
            <a:ext cx="6397487" cy="769441"/>
          </a:xfrm>
          <a:prstGeom prst="rect">
            <a:avLst/>
          </a:prstGeom>
        </p:spPr>
        <p:txBody>
          <a:bodyPr wrap="square">
            <a:spAutoFit/>
          </a:bodyPr>
          <a:lstStyle/>
          <a:p>
            <a:r>
              <a:rPr lang="en-US" sz="2200" b="1" dirty="0">
                <a:solidFill>
                  <a:prstClr val="white"/>
                </a:solidFill>
                <a:cs typeface="Calibri" panose="020F0502020204030204" pitchFamily="34" charset="0"/>
              </a:rPr>
              <a:t>Fourth National Climate Assessment, Vol II — Impacts, Risks, and Adaptation in the United States</a:t>
            </a:r>
          </a:p>
        </p:txBody>
      </p:sp>
      <p:pic>
        <p:nvPicPr>
          <p:cNvPr id="15" name="Picture 14">
            <a:extLst>
              <a:ext uri="{FF2B5EF4-FFF2-40B4-BE49-F238E27FC236}">
                <a16:creationId xmlns:a16="http://schemas.microsoft.com/office/drawing/2014/main" xmlns="" id="{0618150B-E1DF-2F46-98D9-E8DB8E677D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
        <p:nvSpPr>
          <p:cNvPr id="11" name="Text Placeholder 10"/>
          <p:cNvSpPr>
            <a:spLocks noGrp="1"/>
          </p:cNvSpPr>
          <p:nvPr>
            <p:ph type="body" sz="quarter" idx="15" hasCustomPrompt="1"/>
          </p:nvPr>
        </p:nvSpPr>
        <p:spPr>
          <a:xfrm>
            <a:off x="307975" y="2157399"/>
            <a:ext cx="6070600" cy="384175"/>
          </a:xfrm>
        </p:spPr>
        <p:txBody>
          <a:bodyPr anchor="ctr">
            <a:normAutofit/>
          </a:bodyPr>
          <a:lstStyle>
            <a:lvl1pPr marL="0" indent="0">
              <a:buNone/>
              <a:defRPr sz="1600" b="1" i="1" baseline="0">
                <a:solidFill>
                  <a:schemeClr val="bg1"/>
                </a:solidFill>
              </a:defRPr>
            </a:lvl1pPr>
          </a:lstStyle>
          <a:p>
            <a:pPr lvl="0"/>
            <a:r>
              <a:rPr lang="en-US" dirty="0"/>
              <a:t>Click to enter Chapter # | Chapter Title</a:t>
            </a:r>
          </a:p>
        </p:txBody>
      </p:sp>
    </p:spTree>
    <p:extLst>
      <p:ext uri="{BB962C8B-B14F-4D97-AF65-F5344CB8AC3E}">
        <p14:creationId xmlns:p14="http://schemas.microsoft.com/office/powerpoint/2010/main" val="229024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7" name="Text Placeholder 9"/>
          <p:cNvSpPr>
            <a:spLocks noGrp="1"/>
          </p:cNvSpPr>
          <p:nvPr>
            <p:ph type="body" sz="quarter" idx="10" hasCustomPrompt="1"/>
          </p:nvPr>
        </p:nvSpPr>
        <p:spPr>
          <a:xfrm>
            <a:off x="1074198" y="612043"/>
            <a:ext cx="7441152" cy="804935"/>
          </a:xfrm>
        </p:spPr>
        <p:txBody>
          <a:bodyPr anchor="ctr">
            <a:normAutofit/>
          </a:bodyPr>
          <a:lstStyle>
            <a:lvl1pPr marL="0" indent="0">
              <a:buNone/>
              <a:defRPr sz="4400" baseline="0">
                <a:solidFill>
                  <a:srgbClr val="3D88A8"/>
                </a:solidFill>
                <a:latin typeface="+mj-lt"/>
              </a:defRPr>
            </a:lvl1pPr>
          </a:lstStyle>
          <a:p>
            <a:pPr lvl="0"/>
            <a:r>
              <a:rPr lang="en-US" dirty="0"/>
              <a:t>Click to edit Key Message</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2"/>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10" name="Text Placeholder 8"/>
          <p:cNvSpPr>
            <a:spLocks noGrp="1"/>
          </p:cNvSpPr>
          <p:nvPr>
            <p:ph type="body" sz="quarter" idx="14" hasCustomPrompt="1"/>
          </p:nvPr>
        </p:nvSpPr>
        <p:spPr>
          <a:xfrm>
            <a:off x="628650" y="1825625"/>
            <a:ext cx="7886700" cy="447058"/>
          </a:xfrm>
        </p:spPr>
        <p:txBody>
          <a:bodyPr/>
          <a:lstStyle>
            <a:lvl1pPr marL="0" indent="0">
              <a:buNone/>
              <a:defRPr sz="2400" b="1" baseline="0">
                <a:solidFill>
                  <a:srgbClr val="3D88A8"/>
                </a:solidFill>
              </a:defRPr>
            </a:lvl1pPr>
          </a:lstStyle>
          <a:p>
            <a:pPr lvl="0"/>
            <a:r>
              <a:rPr lang="en-US" dirty="0"/>
              <a:t>Click to enter Key Message title</a:t>
            </a:r>
          </a:p>
        </p:txBody>
      </p:sp>
    </p:spTree>
    <p:extLst>
      <p:ext uri="{BB962C8B-B14F-4D97-AF65-F5344CB8AC3E}">
        <p14:creationId xmlns:p14="http://schemas.microsoft.com/office/powerpoint/2010/main" val="105110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D88A8"/>
                </a:solidFill>
                <a:latin typeface="+mj-lt"/>
              </a:defRPr>
            </a:lvl1pPr>
          </a:lstStyle>
          <a:p>
            <a:pPr lvl="0"/>
            <a:r>
              <a:rPr lang="en-US"/>
              <a:t>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2"/>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1825625"/>
            <a:ext cx="7886700" cy="4351337"/>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Tree>
    <p:extLst>
      <p:ext uri="{BB962C8B-B14F-4D97-AF65-F5344CB8AC3E}">
        <p14:creationId xmlns:p14="http://schemas.microsoft.com/office/powerpoint/2010/main" val="417188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D88A8"/>
                </a:solidFill>
                <a:latin typeface="+mj-lt"/>
              </a:defRPr>
            </a:lvl1pPr>
          </a:lstStyle>
          <a:p>
            <a:pPr lvl="0"/>
            <a:r>
              <a:rPr lang="en-US"/>
              <a:t>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2"/>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1825625"/>
            <a:ext cx="7886700" cy="4351337"/>
          </a:xfrm>
        </p:spPr>
        <p:txBody>
          <a:bodyPr numCol="2" spcCol="182880">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Tree>
    <p:extLst>
      <p:ext uri="{BB962C8B-B14F-4D97-AF65-F5344CB8AC3E}">
        <p14:creationId xmlns:p14="http://schemas.microsoft.com/office/powerpoint/2010/main" val="247472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0"/>
          </p:nvPr>
        </p:nvSpPr>
        <p:spPr>
          <a:xfrm>
            <a:off x="1074198" y="612648"/>
            <a:ext cx="7441152" cy="804935"/>
          </a:xfrm>
        </p:spPr>
        <p:txBody>
          <a:bodyPr anchor="ctr">
            <a:normAutofit/>
          </a:bodyPr>
          <a:lstStyle>
            <a:lvl1pPr marL="0" indent="0">
              <a:buNone/>
              <a:defRPr sz="4400">
                <a:solidFill>
                  <a:srgbClr val="3D88A8"/>
                </a:solidFill>
                <a:latin typeface="+mj-lt"/>
              </a:defRPr>
            </a:lvl1pPr>
          </a:lstStyle>
          <a:p>
            <a:pPr lvl="0"/>
            <a:r>
              <a:rPr lang="en-US"/>
              <a:t>Edit Master text styles</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648"/>
            <a:ext cx="784386" cy="804672"/>
          </a:xfrm>
          <a:prstGeom prst="rect">
            <a:avLst/>
          </a:prstGeom>
        </p:spPr>
      </p:pic>
      <p:sp>
        <p:nvSpPr>
          <p:cNvPr id="9" name="Text Placeholder 7"/>
          <p:cNvSpPr>
            <a:spLocks noGrp="1"/>
          </p:cNvSpPr>
          <p:nvPr>
            <p:ph type="body" sz="quarter" idx="11" hasCustomPrompt="1"/>
          </p:nvPr>
        </p:nvSpPr>
        <p:spPr>
          <a:xfrm>
            <a:off x="207963" y="612648"/>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11"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0166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887391" y="457200"/>
            <a:ext cx="4629150" cy="5403851"/>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457200"/>
            <a:ext cx="2949178" cy="1600200"/>
          </a:xfrm>
          <a:solidFill>
            <a:srgbClr val="3D88A8"/>
          </a:solidFill>
          <a:ln w="19050">
            <a:solidFill>
              <a:srgbClr val="3D88A8"/>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2057400"/>
            <a:ext cx="2949178" cy="3811588"/>
          </a:xfrm>
          <a:ln w="19050">
            <a:solidFill>
              <a:srgbClr val="3D88A8"/>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252237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9841" y="457201"/>
            <a:ext cx="7886700" cy="3013968"/>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3586578"/>
            <a:ext cx="7886700" cy="772357"/>
          </a:xfrm>
          <a:solidFill>
            <a:srgbClr val="3D88A8"/>
          </a:solidFill>
          <a:ln w="19050">
            <a:solidFill>
              <a:srgbClr val="3D88A8"/>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4358936"/>
            <a:ext cx="7886700" cy="1510052"/>
          </a:xfrm>
          <a:ln w="19050">
            <a:solidFill>
              <a:srgbClr val="3D88A8"/>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412092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2A530860-5D58-5042-BB93-C7592BB8BF8A}"/>
              </a:ext>
            </a:extLst>
          </p:cNvPr>
          <p:cNvSpPr/>
          <p:nvPr userDrawn="1"/>
        </p:nvSpPr>
        <p:spPr>
          <a:xfrm>
            <a:off x="0" y="0"/>
            <a:ext cx="9144000" cy="6858000"/>
          </a:xfrm>
          <a:prstGeom prst="rect">
            <a:avLst/>
          </a:prstGeom>
          <a:solidFill>
            <a:srgbClr val="3726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Rectangle 14">
            <a:extLst>
              <a:ext uri="{FF2B5EF4-FFF2-40B4-BE49-F238E27FC236}">
                <a16:creationId xmlns:a16="http://schemas.microsoft.com/office/drawing/2014/main" xmlns="" id="{2A530860-5D58-5042-BB93-C7592BB8BF8A}"/>
              </a:ext>
            </a:extLst>
          </p:cNvPr>
          <p:cNvSpPr/>
          <p:nvPr userDrawn="1"/>
        </p:nvSpPr>
        <p:spPr>
          <a:xfrm>
            <a:off x="-1" y="1698820"/>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Subtitle 2"/>
          <p:cNvSpPr>
            <a:spLocks noGrp="1"/>
          </p:cNvSpPr>
          <p:nvPr>
            <p:ph type="subTitle" idx="1" hasCustomPrompt="1"/>
          </p:nvPr>
        </p:nvSpPr>
        <p:spPr>
          <a:xfrm>
            <a:off x="308113" y="2228296"/>
            <a:ext cx="6858000" cy="914400"/>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xmlns="" id="{ADF11DD2-1B42-084E-8B88-DBD82F4A97D4}"/>
              </a:ext>
            </a:extLst>
          </p:cNvPr>
          <p:cNvSpPr/>
          <p:nvPr userDrawn="1"/>
        </p:nvSpPr>
        <p:spPr>
          <a:xfrm>
            <a:off x="308113" y="169882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Recommended</a:t>
            </a:r>
            <a:r>
              <a:rPr lang="en-US" sz="2000" b="1" i="0" baseline="0" dirty="0">
                <a:solidFill>
                  <a:schemeClr val="bg1"/>
                </a:solidFill>
                <a:effectLst/>
                <a:latin typeface="Calibri" panose="020F0502020204030204" pitchFamily="34" charset="0"/>
                <a:cs typeface="Calibri" panose="020F0502020204030204" pitchFamily="34" charset="0"/>
              </a:rPr>
              <a:t> chapter citation</a:t>
            </a:r>
            <a:endParaRPr lang="en-US" sz="2000" b="1" i="0" dirty="0">
              <a:solidFill>
                <a:schemeClr val="bg1"/>
              </a:solidFill>
              <a:latin typeface="Calibri" panose="020F0502020204030204" pitchFamily="34" charset="0"/>
              <a:cs typeface="Calibri" panose="020F0502020204030204" pitchFamily="34" charset="0"/>
            </a:endParaRP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7" name="Rectangle 16">
            <a:extLst>
              <a:ext uri="{FF2B5EF4-FFF2-40B4-BE49-F238E27FC236}">
                <a16:creationId xmlns:a16="http://schemas.microsoft.com/office/drawing/2014/main" xmlns="" id="{2A530860-5D58-5042-BB93-C7592BB8BF8A}"/>
              </a:ext>
            </a:extLst>
          </p:cNvPr>
          <p:cNvSpPr/>
          <p:nvPr userDrawn="1"/>
        </p:nvSpPr>
        <p:spPr>
          <a:xfrm>
            <a:off x="0" y="3660963"/>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a:extLst>
              <a:ext uri="{FF2B5EF4-FFF2-40B4-BE49-F238E27FC236}">
                <a16:creationId xmlns:a16="http://schemas.microsoft.com/office/drawing/2014/main" xmlns="" id="{ADF11DD2-1B42-084E-8B88-DBD82F4A97D4}"/>
              </a:ext>
            </a:extLst>
          </p:cNvPr>
          <p:cNvSpPr/>
          <p:nvPr userDrawn="1"/>
        </p:nvSpPr>
        <p:spPr>
          <a:xfrm>
            <a:off x="308112" y="364427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Read the full chapter</a:t>
            </a:r>
            <a:endParaRPr lang="en-US" sz="2000" b="1" i="0" dirty="0">
              <a:solidFill>
                <a:schemeClr val="bg1"/>
              </a:solidFill>
              <a:latin typeface="Calibri" panose="020F0502020204030204" pitchFamily="34" charset="0"/>
              <a:cs typeface="Calibri" panose="020F0502020204030204" pitchFamily="34" charset="0"/>
            </a:endParaRPr>
          </a:p>
        </p:txBody>
      </p:sp>
      <p:sp>
        <p:nvSpPr>
          <p:cNvPr id="2" name="TextBox 1"/>
          <p:cNvSpPr txBox="1"/>
          <p:nvPr userDrawn="1"/>
        </p:nvSpPr>
        <p:spPr>
          <a:xfrm>
            <a:off x="1500898" y="5811560"/>
            <a:ext cx="6249879"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bg1"/>
                </a:solidFill>
              </a:rPr>
              <a:t>nca2018.globalchange.gov</a:t>
            </a:r>
          </a:p>
        </p:txBody>
      </p:sp>
      <p:sp>
        <p:nvSpPr>
          <p:cNvPr id="6" name="Text Placeholder 5"/>
          <p:cNvSpPr>
            <a:spLocks noGrp="1"/>
          </p:cNvSpPr>
          <p:nvPr>
            <p:ph type="body" sz="quarter" idx="10" hasCustomPrompt="1"/>
          </p:nvPr>
        </p:nvSpPr>
        <p:spPr>
          <a:xfrm>
            <a:off x="308113" y="4199572"/>
            <a:ext cx="6858000"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16" name="Picture 15">
            <a:extLst>
              <a:ext uri="{FF2B5EF4-FFF2-40B4-BE49-F238E27FC236}">
                <a16:creationId xmlns:a16="http://schemas.microsoft.com/office/drawing/2014/main" xmlns="" id="{0618150B-E1DF-2F46-98D9-E8DB8E677D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Tree>
    <p:extLst>
      <p:ext uri="{BB962C8B-B14F-4D97-AF65-F5344CB8AC3E}">
        <p14:creationId xmlns:p14="http://schemas.microsoft.com/office/powerpoint/2010/main" val="340939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xmlns="" id="{91BE2127-7CC2-774A-88FB-31EA0CC0EB5D}"/>
              </a:ext>
            </a:extLst>
          </p:cNvPr>
          <p:cNvSpPr/>
          <p:nvPr userDrawn="1"/>
        </p:nvSpPr>
        <p:spPr>
          <a:xfrm>
            <a:off x="1858781" y="6483318"/>
            <a:ext cx="5426439" cy="400110"/>
          </a:xfrm>
          <a:prstGeom prst="rect">
            <a:avLst/>
          </a:prstGeom>
        </p:spPr>
        <p:txBody>
          <a:bodyPr wrap="square">
            <a:spAutoFit/>
          </a:bodyPr>
          <a:lstStyle/>
          <a:p>
            <a:pPr algn="ctr"/>
            <a:r>
              <a:rPr lang="en-US" sz="1000" dirty="0">
                <a:solidFill>
                  <a:schemeClr val="bg1">
                    <a:lumMod val="50000"/>
                  </a:schemeClr>
                </a:solidFill>
              </a:rPr>
              <a:t>Fourth National Climate Assessment, Vol II — Impacts, Risks, and Adaptation in the United States</a:t>
            </a:r>
          </a:p>
          <a:p>
            <a:pPr algn="ctr"/>
            <a:r>
              <a:rPr lang="en-US" sz="1000" dirty="0">
                <a:solidFill>
                  <a:schemeClr val="bg1">
                    <a:lumMod val="50000"/>
                  </a:schemeClr>
                </a:solidFill>
              </a:rPr>
              <a:t>nca2018.globalchange.gov</a:t>
            </a:r>
          </a:p>
        </p:txBody>
      </p:sp>
      <p:pic>
        <p:nvPicPr>
          <p:cNvPr id="9" name="Picture 8">
            <a:extLst>
              <a:ext uri="{FF2B5EF4-FFF2-40B4-BE49-F238E27FC236}">
                <a16:creationId xmlns:a16="http://schemas.microsoft.com/office/drawing/2014/main" xmlns="" id="{43EB4777-35ED-D34B-846A-89930A4D882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33170" y="6492874"/>
            <a:ext cx="1356610" cy="308320"/>
          </a:xfrm>
          <a:prstGeom prst="rect">
            <a:avLst/>
          </a:prstGeom>
        </p:spPr>
      </p:pic>
      <p:sp>
        <p:nvSpPr>
          <p:cNvPr id="10" name="Shape 14">
            <a:extLst>
              <a:ext uri="{FF2B5EF4-FFF2-40B4-BE49-F238E27FC236}">
                <a16:creationId xmlns:a16="http://schemas.microsoft.com/office/drawing/2014/main" xmlns=""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lumMod val="65000"/>
                  </a:schemeClr>
                </a:solidFill>
                <a:latin typeface="Calibri"/>
                <a:ea typeface="Calibri"/>
                <a:cs typeface="Calibri"/>
                <a:sym typeface="Calibri"/>
              </a:rPr>
              <a:t>‹#›</a:t>
            </a:fld>
            <a:endParaRPr lang="en-US" sz="1200" b="0" i="0" u="none" strike="noStrike" cap="none" baseline="0" dirty="0">
              <a:solidFill>
                <a:schemeClr val="bg1">
                  <a:lumMod val="65000"/>
                </a:schemeClr>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2" r:id="rId1"/>
    <p:sldLayoutId id="2147483677" r:id="rId2"/>
    <p:sldLayoutId id="2147483678" r:id="rId3"/>
    <p:sldLayoutId id="2147483680" r:id="rId4"/>
    <p:sldLayoutId id="2147483664" r:id="rId5"/>
    <p:sldLayoutId id="2147483669" r:id="rId6"/>
    <p:sldLayoutId id="2147483675"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doi.org/10.7930/NCA4.2018.CH4"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www.energy.gov/downloads/us-energy-sector-vulnerabilities-climate-change-and-extreme-weath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dx.doi.org/10.1126/science.aal436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eia.gov/outlooks/ae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energy.gov/epsa/quadrennial-energy-review-second-installmen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reativecommons.org/licenses/by/2.0/legalcode"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ext Placeholder 2"/>
          <p:cNvSpPr>
            <a:spLocks noGrp="1"/>
          </p:cNvSpPr>
          <p:nvPr>
            <p:ph type="body" sz="quarter" idx="15"/>
          </p:nvPr>
        </p:nvSpPr>
        <p:spPr/>
        <p:txBody>
          <a:bodyPr>
            <a:normAutofit/>
          </a:bodyPr>
          <a:lstStyle/>
          <a:p>
            <a:r>
              <a:rPr lang="en-US" dirty="0"/>
              <a:t>Chapter 4 | Energy Supply, Delivery, and Demand</a:t>
            </a:r>
          </a:p>
        </p:txBody>
      </p:sp>
    </p:spTree>
    <p:extLst>
      <p:ext uri="{BB962C8B-B14F-4D97-AF65-F5344CB8AC3E}">
        <p14:creationId xmlns:p14="http://schemas.microsoft.com/office/powerpoint/2010/main" val="325204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1C61452-19A4-6D45-A879-A1BAC133B50A}"/>
              </a:ext>
            </a:extLst>
          </p:cNvPr>
          <p:cNvSpPr>
            <a:spLocks noGrp="1"/>
          </p:cNvSpPr>
          <p:nvPr>
            <p:ph type="body" sz="quarter" idx="10"/>
          </p:nvPr>
        </p:nvSpPr>
        <p:spPr/>
        <p:txBody>
          <a:bodyPr/>
          <a:lstStyle/>
          <a:p>
            <a:r>
              <a:rPr lang="en-US" dirty="0"/>
              <a:t>Chapter Author Team</a:t>
            </a:r>
          </a:p>
        </p:txBody>
      </p:sp>
      <p:sp>
        <p:nvSpPr>
          <p:cNvPr id="3" name="Text Placeholder 2">
            <a:extLst>
              <a:ext uri="{FF2B5EF4-FFF2-40B4-BE49-F238E27FC236}">
                <a16:creationId xmlns:a16="http://schemas.microsoft.com/office/drawing/2014/main" xmlns="" id="{13F82ED7-F6E4-3844-8801-2034BDFEA528}"/>
              </a:ext>
            </a:extLst>
          </p:cNvPr>
          <p:cNvSpPr>
            <a:spLocks noGrp="1"/>
          </p:cNvSpPr>
          <p:nvPr>
            <p:ph type="body" sz="quarter" idx="11"/>
          </p:nvPr>
        </p:nvSpPr>
        <p:spPr/>
        <p:txBody>
          <a:bodyPr/>
          <a:lstStyle/>
          <a:p>
            <a:r>
              <a:rPr lang="en-US" dirty="0"/>
              <a:t>4</a:t>
            </a:r>
          </a:p>
        </p:txBody>
      </p:sp>
      <p:sp>
        <p:nvSpPr>
          <p:cNvPr id="4" name="Text Placeholder 3">
            <a:extLst>
              <a:ext uri="{FF2B5EF4-FFF2-40B4-BE49-F238E27FC236}">
                <a16:creationId xmlns:a16="http://schemas.microsoft.com/office/drawing/2014/main" xmlns="" id="{DC3328C7-14E8-9E4B-9D4A-95A8CF45AA2B}"/>
              </a:ext>
            </a:extLst>
          </p:cNvPr>
          <p:cNvSpPr>
            <a:spLocks noGrp="1"/>
          </p:cNvSpPr>
          <p:nvPr>
            <p:ph type="body" sz="quarter" idx="12"/>
          </p:nvPr>
        </p:nvSpPr>
        <p:spPr/>
        <p:txBody>
          <a:bodyPr/>
          <a:lstStyle/>
          <a:p>
            <a:r>
              <a:rPr lang="en-US" dirty="0"/>
              <a:t>Ch. 4 | Energy Supply, Delivery, and Demand</a:t>
            </a:r>
          </a:p>
        </p:txBody>
      </p:sp>
      <p:sp>
        <p:nvSpPr>
          <p:cNvPr id="5" name="Content Placeholder 4">
            <a:extLst>
              <a:ext uri="{FF2B5EF4-FFF2-40B4-BE49-F238E27FC236}">
                <a16:creationId xmlns:a16="http://schemas.microsoft.com/office/drawing/2014/main" xmlns="" id="{CD7EB8FD-A2EE-3F46-84F0-797396379687}"/>
              </a:ext>
            </a:extLst>
          </p:cNvPr>
          <p:cNvSpPr>
            <a:spLocks noGrp="1"/>
          </p:cNvSpPr>
          <p:nvPr>
            <p:ph idx="13"/>
          </p:nvPr>
        </p:nvSpPr>
        <p:spPr/>
        <p:txBody>
          <a:bodyPr>
            <a:normAutofit/>
          </a:bodyPr>
          <a:lstStyle/>
          <a:p>
            <a:pPr marL="228600" indent="-228600">
              <a:spcAft>
                <a:spcPts val="300"/>
              </a:spcAft>
            </a:pPr>
            <a:r>
              <a:rPr lang="en-US" sz="2200" b="1" dirty="0">
                <a:solidFill>
                  <a:srgbClr val="3D88A8"/>
                </a:solidFill>
              </a:rPr>
              <a:t>Federal Coordinating Lead Author</a:t>
            </a:r>
            <a:endParaRPr lang="en-US" sz="2200" b="1" dirty="0"/>
          </a:p>
          <a:p>
            <a:pPr marL="228600" indent="-228600">
              <a:spcAft>
                <a:spcPts val="300"/>
              </a:spcAft>
            </a:pPr>
            <a:r>
              <a:rPr lang="en-US" b="1" dirty="0"/>
              <a:t>Craig D. </a:t>
            </a:r>
            <a:r>
              <a:rPr lang="en-US" b="1" dirty="0" err="1"/>
              <a:t>Zamuda</a:t>
            </a:r>
            <a:r>
              <a:rPr lang="en-US" dirty="0"/>
              <a:t>, </a:t>
            </a:r>
            <a:r>
              <a:rPr lang="en-US" i="1" dirty="0"/>
              <a:t>U.S. Department of Energy, Office of Policy</a:t>
            </a:r>
            <a:r>
              <a:rPr lang="en-US" dirty="0"/>
              <a:t>	</a:t>
            </a:r>
            <a:endParaRPr lang="en-US" b="1" dirty="0">
              <a:solidFill>
                <a:srgbClr val="3D88A8"/>
              </a:solidFill>
            </a:endParaRPr>
          </a:p>
          <a:p>
            <a:pPr marL="228600" indent="-228600">
              <a:spcBef>
                <a:spcPts val="600"/>
              </a:spcBef>
              <a:spcAft>
                <a:spcPts val="300"/>
              </a:spcAft>
            </a:pPr>
            <a:r>
              <a:rPr lang="en-US" sz="2200" b="1" dirty="0">
                <a:solidFill>
                  <a:srgbClr val="3D88A8"/>
                </a:solidFill>
              </a:rPr>
              <a:t>Chapter Lead</a:t>
            </a:r>
          </a:p>
          <a:p>
            <a:pPr marL="228600" indent="-228600">
              <a:spcAft>
                <a:spcPts val="300"/>
              </a:spcAft>
            </a:pPr>
            <a:r>
              <a:rPr lang="en-US" b="1" dirty="0"/>
              <a:t>Craig D. </a:t>
            </a:r>
            <a:r>
              <a:rPr lang="en-US" b="1" dirty="0" err="1"/>
              <a:t>Zamuda</a:t>
            </a:r>
            <a:r>
              <a:rPr lang="en-US" dirty="0"/>
              <a:t>, </a:t>
            </a:r>
            <a:r>
              <a:rPr lang="en-US" i="1" dirty="0"/>
              <a:t>U.S. Department of Energy, Office of Policy</a:t>
            </a:r>
            <a:endParaRPr lang="en-US" b="1" dirty="0">
              <a:solidFill>
                <a:srgbClr val="3D88A8"/>
              </a:solidFill>
            </a:endParaRPr>
          </a:p>
          <a:p>
            <a:pPr marL="228600" indent="-228600">
              <a:spcBef>
                <a:spcPts val="600"/>
              </a:spcBef>
              <a:spcAft>
                <a:spcPts val="300"/>
              </a:spcAft>
            </a:pPr>
            <a:r>
              <a:rPr lang="en-US" sz="2200" b="1" dirty="0">
                <a:solidFill>
                  <a:srgbClr val="3D88A8"/>
                </a:solidFill>
              </a:rPr>
              <a:t>Chapter Authors</a:t>
            </a:r>
            <a:r>
              <a:rPr lang="en-US" sz="2400" b="1" dirty="0"/>
              <a:t>	</a:t>
            </a:r>
          </a:p>
          <a:p>
            <a:pPr marL="228600" indent="-228600">
              <a:spcAft>
                <a:spcPts val="300"/>
              </a:spcAft>
            </a:pPr>
            <a:r>
              <a:rPr lang="en-US" b="1" dirty="0"/>
              <a:t>Daniel E. </a:t>
            </a:r>
            <a:r>
              <a:rPr lang="en-US" b="1" dirty="0" err="1"/>
              <a:t>Bilello</a:t>
            </a:r>
            <a:r>
              <a:rPr lang="en-US" dirty="0"/>
              <a:t>, </a:t>
            </a:r>
            <a:r>
              <a:rPr lang="en-US" i="1" dirty="0"/>
              <a:t>National Renewable Energy Laboratory</a:t>
            </a:r>
          </a:p>
          <a:p>
            <a:pPr marL="228600" indent="-228600">
              <a:spcAft>
                <a:spcPts val="300"/>
              </a:spcAft>
            </a:pPr>
            <a:r>
              <a:rPr lang="en-US" b="1" dirty="0"/>
              <a:t>Guenter </a:t>
            </a:r>
            <a:r>
              <a:rPr lang="en-US" b="1" dirty="0" err="1"/>
              <a:t>Conzelmann</a:t>
            </a:r>
            <a:r>
              <a:rPr lang="en-US" dirty="0"/>
              <a:t>, </a:t>
            </a:r>
            <a:r>
              <a:rPr lang="en-US" i="1" dirty="0"/>
              <a:t>Argonne National Laboratory</a:t>
            </a:r>
          </a:p>
          <a:p>
            <a:pPr marL="228600" indent="-228600">
              <a:spcAft>
                <a:spcPts val="300"/>
              </a:spcAft>
            </a:pPr>
            <a:r>
              <a:rPr lang="en-US" b="1" dirty="0"/>
              <a:t>Ellen </a:t>
            </a:r>
            <a:r>
              <a:rPr lang="en-US" b="1" dirty="0" err="1"/>
              <a:t>Mecray</a:t>
            </a:r>
            <a:r>
              <a:rPr lang="en-US" dirty="0"/>
              <a:t>, </a:t>
            </a:r>
            <a:r>
              <a:rPr lang="en-US" i="1" dirty="0"/>
              <a:t>National Oceanic and Atmospheric Administration</a:t>
            </a:r>
          </a:p>
          <a:p>
            <a:pPr marL="228600" indent="-228600">
              <a:spcAft>
                <a:spcPts val="300"/>
              </a:spcAft>
            </a:pPr>
            <a:r>
              <a:rPr lang="en-US" b="1" dirty="0"/>
              <a:t>Ann </a:t>
            </a:r>
            <a:r>
              <a:rPr lang="en-US" b="1" dirty="0" err="1"/>
              <a:t>Satsangi</a:t>
            </a:r>
            <a:r>
              <a:rPr lang="en-US" dirty="0"/>
              <a:t>, </a:t>
            </a:r>
            <a:r>
              <a:rPr lang="en-US" i="1" dirty="0"/>
              <a:t>U.S. Department of Energy, Office of Fossil Energy</a:t>
            </a:r>
          </a:p>
          <a:p>
            <a:pPr marL="228600" indent="-228600">
              <a:spcAft>
                <a:spcPts val="300"/>
              </a:spcAft>
            </a:pPr>
            <a:r>
              <a:rPr lang="en-US" b="1" dirty="0"/>
              <a:t>Vincent Tidwell</a:t>
            </a:r>
            <a:r>
              <a:rPr lang="en-US" dirty="0"/>
              <a:t>, </a:t>
            </a:r>
            <a:r>
              <a:rPr lang="en-US" i="1" dirty="0"/>
              <a:t>Sandia National Laboratories</a:t>
            </a:r>
          </a:p>
          <a:p>
            <a:pPr marL="228600" indent="-228600">
              <a:spcAft>
                <a:spcPts val="300"/>
              </a:spcAft>
            </a:pPr>
            <a:r>
              <a:rPr lang="en-US" b="1" dirty="0"/>
              <a:t>Brian J. Walker</a:t>
            </a:r>
            <a:r>
              <a:rPr lang="en-US" dirty="0"/>
              <a:t>, </a:t>
            </a:r>
            <a:r>
              <a:rPr lang="en-US" i="1" dirty="0"/>
              <a:t>U.S. Department of Energy, Office of Energy Efficiency and Renewable Energy</a:t>
            </a:r>
            <a:endParaRPr lang="en-US" dirty="0"/>
          </a:p>
          <a:p>
            <a:pPr marL="228600" indent="-228600">
              <a:spcBef>
                <a:spcPts val="600"/>
              </a:spcBef>
              <a:spcAft>
                <a:spcPts val="300"/>
              </a:spcAft>
            </a:pPr>
            <a:r>
              <a:rPr lang="en-US" sz="2200" b="1" dirty="0">
                <a:solidFill>
                  <a:srgbClr val="3D88A8"/>
                </a:solidFill>
              </a:rPr>
              <a:t>Review Editor</a:t>
            </a:r>
          </a:p>
          <a:p>
            <a:pPr marL="228600" indent="-228600">
              <a:spcAft>
                <a:spcPts val="300"/>
              </a:spcAft>
            </a:pPr>
            <a:r>
              <a:rPr lang="en-US" b="1" dirty="0"/>
              <a:t>Sara C. Pryor</a:t>
            </a:r>
            <a:r>
              <a:rPr lang="en-US" dirty="0"/>
              <a:t>, </a:t>
            </a:r>
            <a:r>
              <a:rPr lang="en-US" i="1" dirty="0"/>
              <a:t>Cornell University</a:t>
            </a:r>
            <a:endParaRPr lang="en-US" dirty="0"/>
          </a:p>
        </p:txBody>
      </p:sp>
    </p:spTree>
    <p:extLst>
      <p:ext uri="{BB962C8B-B14F-4D97-AF65-F5344CB8AC3E}">
        <p14:creationId xmlns:p14="http://schemas.microsoft.com/office/powerpoint/2010/main" val="1147842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2704CB7-3843-F04E-9C20-F31DD0C8B805}"/>
              </a:ext>
            </a:extLst>
          </p:cNvPr>
          <p:cNvSpPr>
            <a:spLocks noGrp="1"/>
          </p:cNvSpPr>
          <p:nvPr>
            <p:ph type="body" sz="quarter" idx="10"/>
          </p:nvPr>
        </p:nvSpPr>
        <p:spPr/>
        <p:txBody>
          <a:bodyPr/>
          <a:lstStyle/>
          <a:p>
            <a:r>
              <a:rPr lang="en-US"/>
              <a:t>Acknowledgments</a:t>
            </a:r>
            <a:endParaRPr lang="en-US" dirty="0"/>
          </a:p>
        </p:txBody>
      </p:sp>
      <p:sp>
        <p:nvSpPr>
          <p:cNvPr id="3" name="Text Placeholder 2">
            <a:extLst>
              <a:ext uri="{FF2B5EF4-FFF2-40B4-BE49-F238E27FC236}">
                <a16:creationId xmlns:a16="http://schemas.microsoft.com/office/drawing/2014/main" xmlns="" id="{1062F6C3-7E0A-CE41-BB3B-8D0D653AE2FA}"/>
              </a:ext>
            </a:extLst>
          </p:cNvPr>
          <p:cNvSpPr>
            <a:spLocks noGrp="1"/>
          </p:cNvSpPr>
          <p:nvPr>
            <p:ph type="body" sz="quarter" idx="11"/>
          </p:nvPr>
        </p:nvSpPr>
        <p:spPr/>
        <p:txBody>
          <a:bodyPr/>
          <a:lstStyle/>
          <a:p>
            <a:r>
              <a:rPr lang="en-US" dirty="0"/>
              <a:t>4</a:t>
            </a:r>
          </a:p>
        </p:txBody>
      </p:sp>
      <p:sp>
        <p:nvSpPr>
          <p:cNvPr id="4" name="Text Placeholder 3">
            <a:extLst>
              <a:ext uri="{FF2B5EF4-FFF2-40B4-BE49-F238E27FC236}">
                <a16:creationId xmlns:a16="http://schemas.microsoft.com/office/drawing/2014/main" xmlns="" id="{D9E029E3-33CF-C748-B2F0-197B59D7D315}"/>
              </a:ext>
            </a:extLst>
          </p:cNvPr>
          <p:cNvSpPr>
            <a:spLocks noGrp="1"/>
          </p:cNvSpPr>
          <p:nvPr>
            <p:ph type="body" sz="quarter" idx="12"/>
          </p:nvPr>
        </p:nvSpPr>
        <p:spPr/>
        <p:txBody>
          <a:bodyPr/>
          <a:lstStyle/>
          <a:p>
            <a:r>
              <a:rPr lang="en-US" dirty="0"/>
              <a:t>Ch. 4 | Energy Supply, Delivery, and Demand</a:t>
            </a:r>
          </a:p>
        </p:txBody>
      </p:sp>
      <p:sp>
        <p:nvSpPr>
          <p:cNvPr id="5" name="Content Placeholder 4">
            <a:extLst>
              <a:ext uri="{FF2B5EF4-FFF2-40B4-BE49-F238E27FC236}">
                <a16:creationId xmlns:a16="http://schemas.microsoft.com/office/drawing/2014/main" xmlns="" id="{C4F95190-7956-CB4C-AE93-BC7D3E8B57BD}"/>
              </a:ext>
            </a:extLst>
          </p:cNvPr>
          <p:cNvSpPr>
            <a:spLocks noGrp="1"/>
          </p:cNvSpPr>
          <p:nvPr>
            <p:ph idx="13"/>
          </p:nvPr>
        </p:nvSpPr>
        <p:spPr/>
        <p:txBody>
          <a:bodyPr/>
          <a:lstStyle/>
          <a:p>
            <a:pPr marL="228600" indent="-228600">
              <a:spcAft>
                <a:spcPts val="300"/>
              </a:spcAft>
            </a:pPr>
            <a:r>
              <a:rPr lang="en-US" sz="2200" b="1" dirty="0">
                <a:solidFill>
                  <a:srgbClr val="3D88A8"/>
                </a:solidFill>
              </a:rPr>
              <a:t>USGCRP Coordinators</a:t>
            </a:r>
          </a:p>
          <a:p>
            <a:pPr marL="228600" indent="-228600">
              <a:spcAft>
                <a:spcPts val="300"/>
              </a:spcAft>
            </a:pPr>
            <a:r>
              <a:rPr lang="en-US" b="1" dirty="0"/>
              <a:t>Natalie Bennett</a:t>
            </a:r>
            <a:r>
              <a:rPr lang="en-US" dirty="0"/>
              <a:t>, </a:t>
            </a:r>
            <a:r>
              <a:rPr lang="en-US" i="1" dirty="0"/>
              <a:t>Adaptation and Assessment Analyst</a:t>
            </a:r>
          </a:p>
          <a:p>
            <a:pPr marL="228600" indent="-228600">
              <a:spcAft>
                <a:spcPts val="300"/>
              </a:spcAft>
            </a:pPr>
            <a:r>
              <a:rPr lang="en-US" b="1" dirty="0"/>
              <a:t>Christopher W. Avery, </a:t>
            </a:r>
            <a:r>
              <a:rPr lang="en-US" i="1" dirty="0"/>
              <a:t>Senior Manager</a:t>
            </a:r>
            <a:endParaRPr lang="en-US" b="1" dirty="0"/>
          </a:p>
        </p:txBody>
      </p:sp>
    </p:spTree>
    <p:extLst>
      <p:ext uri="{BB962C8B-B14F-4D97-AF65-F5344CB8AC3E}">
        <p14:creationId xmlns:p14="http://schemas.microsoft.com/office/powerpoint/2010/main" val="2828513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F1CF3DB3-E29A-6240-B7BD-B2499803FA05}"/>
              </a:ext>
            </a:extLst>
          </p:cNvPr>
          <p:cNvSpPr>
            <a:spLocks noGrp="1"/>
          </p:cNvSpPr>
          <p:nvPr>
            <p:ph type="subTitle" idx="1"/>
          </p:nvPr>
        </p:nvSpPr>
        <p:spPr/>
        <p:txBody>
          <a:bodyPr>
            <a:normAutofit fontScale="92500" lnSpcReduction="20000"/>
          </a:bodyPr>
          <a:lstStyle/>
          <a:p>
            <a:r>
              <a:rPr lang="en-US" b="1" dirty="0" err="1"/>
              <a:t>Zamuda</a:t>
            </a:r>
            <a:r>
              <a:rPr lang="en-US" dirty="0"/>
              <a:t>, </a:t>
            </a:r>
            <a:r>
              <a:rPr lang="en-US" dirty="0" smtClean="0"/>
              <a:t>C., </a:t>
            </a:r>
            <a:r>
              <a:rPr lang="en-US" dirty="0"/>
              <a:t>D.E. </a:t>
            </a:r>
            <a:r>
              <a:rPr lang="en-US" dirty="0" err="1"/>
              <a:t>Bilello</a:t>
            </a:r>
            <a:r>
              <a:rPr lang="en-US" dirty="0"/>
              <a:t>, G. </a:t>
            </a:r>
            <a:r>
              <a:rPr lang="en-US" dirty="0" err="1"/>
              <a:t>Conzelmann</a:t>
            </a:r>
            <a:r>
              <a:rPr lang="en-US" dirty="0"/>
              <a:t>, E. </a:t>
            </a:r>
            <a:r>
              <a:rPr lang="en-US" dirty="0" err="1"/>
              <a:t>Mecray</a:t>
            </a:r>
            <a:r>
              <a:rPr lang="en-US" dirty="0"/>
              <a:t>, A. </a:t>
            </a:r>
            <a:r>
              <a:rPr lang="en-US" dirty="0" err="1"/>
              <a:t>Satsangi</a:t>
            </a:r>
            <a:r>
              <a:rPr lang="en-US" dirty="0"/>
              <a:t>, V. Tidwell, and B.J. Walker, 2018: Energy Supply, Delivery, and Demand. In </a:t>
            </a:r>
            <a:r>
              <a:rPr lang="en-US" i="1" dirty="0"/>
              <a:t>Impacts, Risks, and Adaptation in the United States: Fourth National Climate Assessment, Volume II </a:t>
            </a:r>
            <a:r>
              <a:rPr lang="en-US" dirty="0"/>
              <a:t>[</a:t>
            </a:r>
            <a:r>
              <a:rPr lang="en-US" dirty="0" err="1"/>
              <a:t>Reidmiller</a:t>
            </a:r>
            <a:r>
              <a:rPr lang="en-US" dirty="0"/>
              <a:t>, D.R., C.W. Avery, D.R. Easterling, K.E. Kunkel, K.L.M. Lewis, T.K. </a:t>
            </a:r>
            <a:r>
              <a:rPr lang="en-US" dirty="0" err="1"/>
              <a:t>Maycock</a:t>
            </a:r>
            <a:r>
              <a:rPr lang="en-US" dirty="0"/>
              <a:t>, and B.C. Stewart (eds.)]. U.S. Global Change Research Program, Washington, DC, USA. </a:t>
            </a:r>
            <a:r>
              <a:rPr lang="en-US" dirty="0" err="1"/>
              <a:t>doi</a:t>
            </a:r>
            <a:r>
              <a:rPr lang="en-US" dirty="0"/>
              <a:t>: </a:t>
            </a:r>
            <a:r>
              <a:rPr lang="en-US" u="sng" dirty="0">
                <a:hlinkClick r:id="rId2"/>
              </a:rPr>
              <a:t>10.7930/NCA4.2018.CH4</a:t>
            </a:r>
            <a:endParaRPr lang="en-US" dirty="0"/>
          </a:p>
        </p:txBody>
      </p:sp>
      <p:sp>
        <p:nvSpPr>
          <p:cNvPr id="3" name="Text Placeholder 2">
            <a:extLst>
              <a:ext uri="{FF2B5EF4-FFF2-40B4-BE49-F238E27FC236}">
                <a16:creationId xmlns:a16="http://schemas.microsoft.com/office/drawing/2014/main" xmlns="" id="{EB88D861-0060-2B4F-AC07-076DF0A83692}"/>
              </a:ext>
            </a:extLst>
          </p:cNvPr>
          <p:cNvSpPr>
            <a:spLocks noGrp="1"/>
          </p:cNvSpPr>
          <p:nvPr>
            <p:ph type="body" sz="quarter" idx="10"/>
          </p:nvPr>
        </p:nvSpPr>
        <p:spPr/>
        <p:txBody>
          <a:bodyPr/>
          <a:lstStyle/>
          <a:p>
            <a:r>
              <a:rPr lang="en-US" dirty="0"/>
              <a:t>https://nca2018.globalchange.gov/chapter/energy</a:t>
            </a:r>
          </a:p>
        </p:txBody>
      </p:sp>
    </p:spTree>
    <p:extLst>
      <p:ext uri="{BB962C8B-B14F-4D97-AF65-F5344CB8AC3E}">
        <p14:creationId xmlns:p14="http://schemas.microsoft.com/office/powerpoint/2010/main" val="43923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A9619C7-6DCF-2347-9ABA-93EA678EC362}"/>
              </a:ext>
            </a:extLst>
          </p:cNvPr>
          <p:cNvSpPr>
            <a:spLocks noGrp="1"/>
          </p:cNvSpPr>
          <p:nvPr>
            <p:ph type="body" sz="quarter" idx="10"/>
          </p:nvPr>
        </p:nvSpPr>
        <p:spPr/>
        <p:txBody>
          <a:bodyPr/>
          <a:lstStyle/>
          <a:p>
            <a:r>
              <a:rPr lang="en-US" dirty="0"/>
              <a:t>Key Message #1</a:t>
            </a:r>
          </a:p>
        </p:txBody>
      </p:sp>
      <p:sp>
        <p:nvSpPr>
          <p:cNvPr id="3" name="Text Placeholder 2">
            <a:extLst>
              <a:ext uri="{FF2B5EF4-FFF2-40B4-BE49-F238E27FC236}">
                <a16:creationId xmlns:a16="http://schemas.microsoft.com/office/drawing/2014/main" xmlns="" id="{9753D862-D9D1-6F44-99E9-B5DA04CBB0EB}"/>
              </a:ext>
            </a:extLst>
          </p:cNvPr>
          <p:cNvSpPr>
            <a:spLocks noGrp="1"/>
          </p:cNvSpPr>
          <p:nvPr>
            <p:ph type="body" sz="quarter" idx="11"/>
          </p:nvPr>
        </p:nvSpPr>
        <p:spPr/>
        <p:txBody>
          <a:bodyPr/>
          <a:lstStyle/>
          <a:p>
            <a:r>
              <a:rPr lang="en-US" dirty="0"/>
              <a:t>4</a:t>
            </a:r>
          </a:p>
        </p:txBody>
      </p:sp>
      <p:sp>
        <p:nvSpPr>
          <p:cNvPr id="4" name="Text Placeholder 3">
            <a:extLst>
              <a:ext uri="{FF2B5EF4-FFF2-40B4-BE49-F238E27FC236}">
                <a16:creationId xmlns:a16="http://schemas.microsoft.com/office/drawing/2014/main" xmlns="" id="{6E310D3A-1E12-3D40-8A7B-4E75F9E41E6A}"/>
              </a:ext>
            </a:extLst>
          </p:cNvPr>
          <p:cNvSpPr>
            <a:spLocks noGrp="1"/>
          </p:cNvSpPr>
          <p:nvPr>
            <p:ph type="body" sz="quarter" idx="12"/>
          </p:nvPr>
        </p:nvSpPr>
        <p:spPr/>
        <p:txBody>
          <a:bodyPr/>
          <a:lstStyle/>
          <a:p>
            <a:r>
              <a:rPr lang="en-US" dirty="0"/>
              <a:t>Ch. 4 | Energy Supply, Delivery, and Demand</a:t>
            </a:r>
          </a:p>
        </p:txBody>
      </p:sp>
      <p:sp>
        <p:nvSpPr>
          <p:cNvPr id="5" name="Content Placeholder 4">
            <a:extLst>
              <a:ext uri="{FF2B5EF4-FFF2-40B4-BE49-F238E27FC236}">
                <a16:creationId xmlns:a16="http://schemas.microsoft.com/office/drawing/2014/main" xmlns="" id="{517B5839-F9C4-FD4E-9A24-AF1AE369C791}"/>
              </a:ext>
            </a:extLst>
          </p:cNvPr>
          <p:cNvSpPr>
            <a:spLocks noGrp="1"/>
          </p:cNvSpPr>
          <p:nvPr>
            <p:ph idx="13"/>
          </p:nvPr>
        </p:nvSpPr>
        <p:spPr/>
        <p:txBody>
          <a:bodyPr/>
          <a:lstStyle/>
          <a:p>
            <a:r>
              <a:rPr lang="en-US" dirty="0"/>
              <a:t>The Nation’s energy system is already affected by extreme weather events, and due to climate change, it is projected to be increasingly threatened by more frequent and longer-lasting power outages affecting critical energy infrastructure and creating fuel availability and demand imbalances. The reliability, security, and resilience of the energy system underpin virtually every sector of the U.S. economy. Cascading impacts on other critical sectors could affect economic and national security.</a:t>
            </a:r>
          </a:p>
        </p:txBody>
      </p:sp>
      <p:sp>
        <p:nvSpPr>
          <p:cNvPr id="6" name="Text Placeholder 5">
            <a:extLst>
              <a:ext uri="{FF2B5EF4-FFF2-40B4-BE49-F238E27FC236}">
                <a16:creationId xmlns:a16="http://schemas.microsoft.com/office/drawing/2014/main" xmlns="" id="{CE8D5AD9-06B6-5F45-81B5-A89EA041F152}"/>
              </a:ext>
            </a:extLst>
          </p:cNvPr>
          <p:cNvSpPr>
            <a:spLocks noGrp="1"/>
          </p:cNvSpPr>
          <p:nvPr>
            <p:ph type="body" sz="quarter" idx="14"/>
          </p:nvPr>
        </p:nvSpPr>
        <p:spPr/>
        <p:txBody>
          <a:bodyPr/>
          <a:lstStyle/>
          <a:p>
            <a:r>
              <a:rPr lang="en-US" dirty="0"/>
              <a:t>Nationwide Impacts on Energy</a:t>
            </a:r>
          </a:p>
        </p:txBody>
      </p:sp>
    </p:spTree>
    <p:extLst>
      <p:ext uri="{BB962C8B-B14F-4D97-AF65-F5344CB8AC3E}">
        <p14:creationId xmlns:p14="http://schemas.microsoft.com/office/powerpoint/2010/main" val="2251903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ACCC15F-7175-6C4E-AE85-B75E27C1E721}"/>
              </a:ext>
            </a:extLst>
          </p:cNvPr>
          <p:cNvSpPr>
            <a:spLocks noGrp="1"/>
          </p:cNvSpPr>
          <p:nvPr>
            <p:ph type="body" sz="quarter" idx="10"/>
          </p:nvPr>
        </p:nvSpPr>
        <p:spPr/>
        <p:txBody>
          <a:bodyPr/>
          <a:lstStyle/>
          <a:p>
            <a:r>
              <a:rPr lang="en-US" dirty="0"/>
              <a:t>Key Message #2</a:t>
            </a:r>
          </a:p>
        </p:txBody>
      </p:sp>
      <p:sp>
        <p:nvSpPr>
          <p:cNvPr id="3" name="Text Placeholder 2">
            <a:extLst>
              <a:ext uri="{FF2B5EF4-FFF2-40B4-BE49-F238E27FC236}">
                <a16:creationId xmlns:a16="http://schemas.microsoft.com/office/drawing/2014/main" xmlns="" id="{B4674335-2200-4248-980A-757B813327EB}"/>
              </a:ext>
            </a:extLst>
          </p:cNvPr>
          <p:cNvSpPr>
            <a:spLocks noGrp="1"/>
          </p:cNvSpPr>
          <p:nvPr>
            <p:ph type="body" sz="quarter" idx="11"/>
          </p:nvPr>
        </p:nvSpPr>
        <p:spPr/>
        <p:txBody>
          <a:bodyPr/>
          <a:lstStyle/>
          <a:p>
            <a:r>
              <a:rPr lang="en-US" dirty="0"/>
              <a:t>4</a:t>
            </a:r>
          </a:p>
        </p:txBody>
      </p:sp>
      <p:sp>
        <p:nvSpPr>
          <p:cNvPr id="4" name="Text Placeholder 3">
            <a:extLst>
              <a:ext uri="{FF2B5EF4-FFF2-40B4-BE49-F238E27FC236}">
                <a16:creationId xmlns:a16="http://schemas.microsoft.com/office/drawing/2014/main" xmlns="" id="{201583C5-8574-D440-A60D-D10E63DC5054}"/>
              </a:ext>
            </a:extLst>
          </p:cNvPr>
          <p:cNvSpPr>
            <a:spLocks noGrp="1"/>
          </p:cNvSpPr>
          <p:nvPr>
            <p:ph type="body" sz="quarter" idx="12"/>
          </p:nvPr>
        </p:nvSpPr>
        <p:spPr/>
        <p:txBody>
          <a:bodyPr/>
          <a:lstStyle/>
          <a:p>
            <a:r>
              <a:rPr lang="en-US" dirty="0"/>
              <a:t>Ch. 4 | Energy Supply, Delivery, and Demand</a:t>
            </a:r>
          </a:p>
        </p:txBody>
      </p:sp>
      <p:sp>
        <p:nvSpPr>
          <p:cNvPr id="5" name="Content Placeholder 4">
            <a:extLst>
              <a:ext uri="{FF2B5EF4-FFF2-40B4-BE49-F238E27FC236}">
                <a16:creationId xmlns:a16="http://schemas.microsoft.com/office/drawing/2014/main" xmlns="" id="{8EBB84BA-7191-9040-8868-66D1BD3DD058}"/>
              </a:ext>
            </a:extLst>
          </p:cNvPr>
          <p:cNvSpPr>
            <a:spLocks noGrp="1"/>
          </p:cNvSpPr>
          <p:nvPr>
            <p:ph idx="13"/>
          </p:nvPr>
        </p:nvSpPr>
        <p:spPr/>
        <p:txBody>
          <a:bodyPr>
            <a:noAutofit/>
          </a:bodyPr>
          <a:lstStyle/>
          <a:p>
            <a:r>
              <a:rPr lang="en-US" dirty="0"/>
              <a:t>Changes in energy technologies, markets, and policies are affecting the energy system’s vulnerabilities to climate change and extreme weather. Some of these changes increase reliability and resilience, while others create additional vulnerabilities. Changes include the following: natural gas is increasingly used as fuel for power plants; renewable resources are becoming increasingly cost competitive with an expanding market share; and a resilient energy supply is increasingly important as telecommunications, transportation, and other critical systems are more interconnected than ever. </a:t>
            </a:r>
          </a:p>
          <a:p>
            <a:endParaRPr lang="en-US" dirty="0"/>
          </a:p>
        </p:txBody>
      </p:sp>
      <p:sp>
        <p:nvSpPr>
          <p:cNvPr id="6" name="Text Placeholder 5">
            <a:extLst>
              <a:ext uri="{FF2B5EF4-FFF2-40B4-BE49-F238E27FC236}">
                <a16:creationId xmlns:a16="http://schemas.microsoft.com/office/drawing/2014/main" xmlns="" id="{3FD4989E-3C65-1B45-B017-BF5661E560CE}"/>
              </a:ext>
            </a:extLst>
          </p:cNvPr>
          <p:cNvSpPr>
            <a:spLocks noGrp="1"/>
          </p:cNvSpPr>
          <p:nvPr>
            <p:ph type="body" sz="quarter" idx="14"/>
          </p:nvPr>
        </p:nvSpPr>
        <p:spPr/>
        <p:txBody>
          <a:bodyPr/>
          <a:lstStyle/>
          <a:p>
            <a:r>
              <a:rPr lang="en-US" dirty="0"/>
              <a:t>Changes in Energy System Affect Vulnerabilities</a:t>
            </a:r>
          </a:p>
        </p:txBody>
      </p:sp>
    </p:spTree>
    <p:extLst>
      <p:ext uri="{BB962C8B-B14F-4D97-AF65-F5344CB8AC3E}">
        <p14:creationId xmlns:p14="http://schemas.microsoft.com/office/powerpoint/2010/main" val="1440170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B111BFC-96D2-8447-987D-069FFDA89B41}"/>
              </a:ext>
            </a:extLst>
          </p:cNvPr>
          <p:cNvSpPr>
            <a:spLocks noGrp="1"/>
          </p:cNvSpPr>
          <p:nvPr>
            <p:ph type="body" sz="quarter" idx="10"/>
          </p:nvPr>
        </p:nvSpPr>
        <p:spPr/>
        <p:txBody>
          <a:bodyPr/>
          <a:lstStyle/>
          <a:p>
            <a:r>
              <a:rPr lang="en-US" dirty="0"/>
              <a:t>Key Message #3</a:t>
            </a:r>
          </a:p>
        </p:txBody>
      </p:sp>
      <p:sp>
        <p:nvSpPr>
          <p:cNvPr id="3" name="Text Placeholder 2">
            <a:extLst>
              <a:ext uri="{FF2B5EF4-FFF2-40B4-BE49-F238E27FC236}">
                <a16:creationId xmlns:a16="http://schemas.microsoft.com/office/drawing/2014/main" xmlns="" id="{97C57C52-1D28-CC40-BB6D-CC399C6F3B93}"/>
              </a:ext>
            </a:extLst>
          </p:cNvPr>
          <p:cNvSpPr>
            <a:spLocks noGrp="1"/>
          </p:cNvSpPr>
          <p:nvPr>
            <p:ph type="body" sz="quarter" idx="11"/>
          </p:nvPr>
        </p:nvSpPr>
        <p:spPr/>
        <p:txBody>
          <a:bodyPr/>
          <a:lstStyle/>
          <a:p>
            <a:r>
              <a:rPr lang="en-US" dirty="0"/>
              <a:t>4</a:t>
            </a:r>
          </a:p>
        </p:txBody>
      </p:sp>
      <p:sp>
        <p:nvSpPr>
          <p:cNvPr id="4" name="Text Placeholder 3">
            <a:extLst>
              <a:ext uri="{FF2B5EF4-FFF2-40B4-BE49-F238E27FC236}">
                <a16:creationId xmlns:a16="http://schemas.microsoft.com/office/drawing/2014/main" xmlns="" id="{4914E4DA-28D2-1B43-8E4F-DFED26740007}"/>
              </a:ext>
            </a:extLst>
          </p:cNvPr>
          <p:cNvSpPr>
            <a:spLocks noGrp="1"/>
          </p:cNvSpPr>
          <p:nvPr>
            <p:ph type="body" sz="quarter" idx="12"/>
          </p:nvPr>
        </p:nvSpPr>
        <p:spPr/>
        <p:txBody>
          <a:bodyPr/>
          <a:lstStyle/>
          <a:p>
            <a:r>
              <a:rPr lang="en-US" dirty="0"/>
              <a:t>Ch. 4 | Energy Supply, Delivery, and Demand</a:t>
            </a:r>
          </a:p>
        </p:txBody>
      </p:sp>
      <p:sp>
        <p:nvSpPr>
          <p:cNvPr id="5" name="Content Placeholder 4">
            <a:extLst>
              <a:ext uri="{FF2B5EF4-FFF2-40B4-BE49-F238E27FC236}">
                <a16:creationId xmlns:a16="http://schemas.microsoft.com/office/drawing/2014/main" xmlns="" id="{7108841C-63E8-4D40-AF6F-EDBE733A0AA7}"/>
              </a:ext>
            </a:extLst>
          </p:cNvPr>
          <p:cNvSpPr>
            <a:spLocks noGrp="1"/>
          </p:cNvSpPr>
          <p:nvPr>
            <p:ph idx="13"/>
          </p:nvPr>
        </p:nvSpPr>
        <p:spPr/>
        <p:txBody>
          <a:bodyPr>
            <a:noAutofit/>
          </a:bodyPr>
          <a:lstStyle/>
          <a:p>
            <a:r>
              <a:rPr lang="en-US" dirty="0"/>
              <a:t>Actions are being taken to enhance energy security, reliability, and resilience with respect to the effects of climate change and extreme weather. This progress occurs through improved data collection, modeling, and analysis to support resilience planning; private and public–private partnerships supporting coordinated action; and both development and deployment of new, innovative energy technologies for adapting energy assets to extreme weather hazards. Although barriers exist, opportunities remain to accelerate the pace, scale, and scope of investments in energy systems resilience.</a:t>
            </a:r>
          </a:p>
          <a:p>
            <a:endParaRPr lang="en-US" dirty="0"/>
          </a:p>
        </p:txBody>
      </p:sp>
      <p:sp>
        <p:nvSpPr>
          <p:cNvPr id="6" name="Text Placeholder 5">
            <a:extLst>
              <a:ext uri="{FF2B5EF4-FFF2-40B4-BE49-F238E27FC236}">
                <a16:creationId xmlns:a16="http://schemas.microsoft.com/office/drawing/2014/main" xmlns="" id="{528F285A-897D-154B-ACD2-8C09DF1FE5DE}"/>
              </a:ext>
            </a:extLst>
          </p:cNvPr>
          <p:cNvSpPr>
            <a:spLocks noGrp="1"/>
          </p:cNvSpPr>
          <p:nvPr>
            <p:ph type="body" sz="quarter" idx="14"/>
          </p:nvPr>
        </p:nvSpPr>
        <p:spPr/>
        <p:txBody>
          <a:bodyPr/>
          <a:lstStyle/>
          <a:p>
            <a:r>
              <a:rPr lang="en-US" dirty="0"/>
              <a:t>Improving Energy System Resilience</a:t>
            </a:r>
          </a:p>
        </p:txBody>
      </p:sp>
    </p:spTree>
    <p:extLst>
      <p:ext uri="{BB962C8B-B14F-4D97-AF65-F5344CB8AC3E}">
        <p14:creationId xmlns:p14="http://schemas.microsoft.com/office/powerpoint/2010/main" val="47061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6248930B-C486-9D44-8246-E394699DB587}"/>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3887788" y="1446449"/>
            <a:ext cx="4629150" cy="3425352"/>
          </a:xfrm>
        </p:spPr>
      </p:pic>
      <p:sp>
        <p:nvSpPr>
          <p:cNvPr id="3" name="Title 2">
            <a:extLst>
              <a:ext uri="{FF2B5EF4-FFF2-40B4-BE49-F238E27FC236}">
                <a16:creationId xmlns:a16="http://schemas.microsoft.com/office/drawing/2014/main" xmlns="" id="{565F7CDB-D506-B543-BD0A-643549462FB2}"/>
              </a:ext>
            </a:extLst>
          </p:cNvPr>
          <p:cNvSpPr>
            <a:spLocks noGrp="1"/>
          </p:cNvSpPr>
          <p:nvPr>
            <p:ph type="title"/>
          </p:nvPr>
        </p:nvSpPr>
        <p:spPr/>
        <p:txBody>
          <a:bodyPr/>
          <a:lstStyle/>
          <a:p>
            <a:r>
              <a:rPr lang="en-US" dirty="0"/>
              <a:t>Fig. 4.1: Potential Impacts from Extreme Weather and Climate Change</a:t>
            </a:r>
          </a:p>
        </p:txBody>
      </p:sp>
      <p:sp>
        <p:nvSpPr>
          <p:cNvPr id="4" name="Text Placeholder 3">
            <a:extLst>
              <a:ext uri="{FF2B5EF4-FFF2-40B4-BE49-F238E27FC236}">
                <a16:creationId xmlns:a16="http://schemas.microsoft.com/office/drawing/2014/main" xmlns="" id="{BEE2BF94-508D-E245-8F17-7C5B143DCD39}"/>
              </a:ext>
            </a:extLst>
          </p:cNvPr>
          <p:cNvSpPr>
            <a:spLocks noGrp="1"/>
          </p:cNvSpPr>
          <p:nvPr>
            <p:ph type="body" sz="half" idx="2"/>
          </p:nvPr>
        </p:nvSpPr>
        <p:spPr/>
        <p:txBody>
          <a:bodyPr>
            <a:normAutofit/>
          </a:bodyPr>
          <a:lstStyle/>
          <a:p>
            <a:r>
              <a:rPr lang="en-US" dirty="0"/>
              <a:t>Extreme weather and climate change can potentially impact all components of the Nation’s energy system, from fuel (petroleum, coal, and natural gas) production and distribution to electricity generation, transmission, and demand. </a:t>
            </a:r>
            <a:r>
              <a:rPr lang="en-US" i="1" dirty="0"/>
              <a:t>Source: adapted from DOE 2013.</a:t>
            </a:r>
            <a:r>
              <a:rPr lang="en-US" i="1" baseline="30000" dirty="0">
                <a:hlinkClick r:id="rId4"/>
              </a:rPr>
              <a:t>23</a:t>
            </a:r>
            <a:endParaRPr lang="en-US" i="1" baseline="30000" dirty="0"/>
          </a:p>
          <a:p>
            <a:endParaRPr lang="en-US" dirty="0"/>
          </a:p>
        </p:txBody>
      </p:sp>
      <p:sp>
        <p:nvSpPr>
          <p:cNvPr id="5" name="Text Placeholder 4">
            <a:extLst>
              <a:ext uri="{FF2B5EF4-FFF2-40B4-BE49-F238E27FC236}">
                <a16:creationId xmlns:a16="http://schemas.microsoft.com/office/drawing/2014/main" xmlns="" id="{6EFA9490-2249-D34D-84E4-BA0E8098FFD6}"/>
              </a:ext>
            </a:extLst>
          </p:cNvPr>
          <p:cNvSpPr>
            <a:spLocks noGrp="1"/>
          </p:cNvSpPr>
          <p:nvPr>
            <p:ph type="body" sz="quarter" idx="12"/>
          </p:nvPr>
        </p:nvSpPr>
        <p:spPr/>
        <p:txBody>
          <a:bodyPr/>
          <a:lstStyle/>
          <a:p>
            <a:r>
              <a:rPr lang="en-US" dirty="0"/>
              <a:t>Ch. 4 | Energy Supply, Delivery, and Demand</a:t>
            </a:r>
          </a:p>
        </p:txBody>
      </p:sp>
    </p:spTree>
    <p:extLst>
      <p:ext uri="{BB962C8B-B14F-4D97-AF65-F5344CB8AC3E}">
        <p14:creationId xmlns:p14="http://schemas.microsoft.com/office/powerpoint/2010/main" val="284269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AD251654-10A9-8843-A357-B712BE97A326}"/>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2170757" y="457200"/>
            <a:ext cx="4805662" cy="3014663"/>
          </a:xfrm>
        </p:spPr>
      </p:pic>
      <p:sp>
        <p:nvSpPr>
          <p:cNvPr id="3" name="Title 2">
            <a:extLst>
              <a:ext uri="{FF2B5EF4-FFF2-40B4-BE49-F238E27FC236}">
                <a16:creationId xmlns:a16="http://schemas.microsoft.com/office/drawing/2014/main" xmlns="" id="{98C130DA-493E-804D-BA44-0EE53B463992}"/>
              </a:ext>
            </a:extLst>
          </p:cNvPr>
          <p:cNvSpPr>
            <a:spLocks noGrp="1"/>
          </p:cNvSpPr>
          <p:nvPr>
            <p:ph type="title"/>
          </p:nvPr>
        </p:nvSpPr>
        <p:spPr/>
        <p:txBody>
          <a:bodyPr/>
          <a:lstStyle/>
          <a:p>
            <a:r>
              <a:rPr lang="en-US" dirty="0"/>
              <a:t>Fig. 4.2: Projected Changes in Energy Expenditures</a:t>
            </a:r>
          </a:p>
        </p:txBody>
      </p:sp>
      <p:sp>
        <p:nvSpPr>
          <p:cNvPr id="4" name="Text Placeholder 3">
            <a:extLst>
              <a:ext uri="{FF2B5EF4-FFF2-40B4-BE49-F238E27FC236}">
                <a16:creationId xmlns:a16="http://schemas.microsoft.com/office/drawing/2014/main" xmlns="" id="{7EF9D3AA-74FB-584D-886C-EE108F64539A}"/>
              </a:ext>
            </a:extLst>
          </p:cNvPr>
          <p:cNvSpPr>
            <a:spLocks noGrp="1"/>
          </p:cNvSpPr>
          <p:nvPr>
            <p:ph type="body" sz="half" idx="2"/>
          </p:nvPr>
        </p:nvSpPr>
        <p:spPr/>
        <p:txBody>
          <a:bodyPr>
            <a:normAutofit fontScale="85000" lnSpcReduction="20000"/>
          </a:bodyPr>
          <a:lstStyle/>
          <a:p>
            <a:r>
              <a:rPr lang="en-US" dirty="0"/>
              <a:t>This figure shows county-level median projected increases in energy expenditures for average 2080–2099 impacts under the higher scenario (RCP8.5). Impacts are changes relative to no additional change in climate. Color indicates the magnitude of increases in energy expenditures in median projection; outline color indicates level of agreement across model projections (thin white outline, inner 66% of projections disagree in sign; no outline, more than 83% of projections agree in sign; black outline, more than 95% agree in sign; thick gray outline, state borders). Data were unavailable for Alaska, Hawai‘i and the U.S.-Affiliated Pacific Islands, and the U.S. Caribbean regions. </a:t>
            </a:r>
            <a:r>
              <a:rPr lang="en-US" i="1" dirty="0"/>
              <a:t>Source: Hsiang et al. 2017.</a:t>
            </a:r>
            <a:r>
              <a:rPr lang="en-US" i="1" baseline="30000" dirty="0">
                <a:hlinkClick r:id="rId4"/>
              </a:rPr>
              <a:t>14</a:t>
            </a:r>
            <a:endParaRPr lang="en-US" i="1" baseline="30000" dirty="0"/>
          </a:p>
          <a:p>
            <a:endParaRPr lang="en-US" dirty="0"/>
          </a:p>
        </p:txBody>
      </p:sp>
      <p:sp>
        <p:nvSpPr>
          <p:cNvPr id="5" name="Text Placeholder 4">
            <a:extLst>
              <a:ext uri="{FF2B5EF4-FFF2-40B4-BE49-F238E27FC236}">
                <a16:creationId xmlns:a16="http://schemas.microsoft.com/office/drawing/2014/main" xmlns="" id="{05B91A63-9219-F541-AAF0-4DB56AF218EB}"/>
              </a:ext>
            </a:extLst>
          </p:cNvPr>
          <p:cNvSpPr>
            <a:spLocks noGrp="1"/>
          </p:cNvSpPr>
          <p:nvPr>
            <p:ph type="body" sz="quarter" idx="12"/>
          </p:nvPr>
        </p:nvSpPr>
        <p:spPr/>
        <p:txBody>
          <a:bodyPr/>
          <a:lstStyle/>
          <a:p>
            <a:r>
              <a:rPr lang="en-US" dirty="0"/>
              <a:t>Ch. 4 | Energy Supply, Delivery, and Demand</a:t>
            </a:r>
          </a:p>
        </p:txBody>
      </p:sp>
    </p:spTree>
    <p:extLst>
      <p:ext uri="{BB962C8B-B14F-4D97-AF65-F5344CB8AC3E}">
        <p14:creationId xmlns:p14="http://schemas.microsoft.com/office/powerpoint/2010/main" val="2614467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62239FD1-0D82-2840-B719-95A12604FE4F}"/>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2262188" y="764381"/>
            <a:ext cx="4622800" cy="2400300"/>
          </a:xfrm>
        </p:spPr>
      </p:pic>
      <p:sp>
        <p:nvSpPr>
          <p:cNvPr id="3" name="Title 2">
            <a:extLst>
              <a:ext uri="{FF2B5EF4-FFF2-40B4-BE49-F238E27FC236}">
                <a16:creationId xmlns:a16="http://schemas.microsoft.com/office/drawing/2014/main" xmlns="" id="{2C54BFD2-6CA3-814E-A880-88F605EB7C42}"/>
              </a:ext>
            </a:extLst>
          </p:cNvPr>
          <p:cNvSpPr>
            <a:spLocks noGrp="1"/>
          </p:cNvSpPr>
          <p:nvPr>
            <p:ph type="title"/>
          </p:nvPr>
        </p:nvSpPr>
        <p:spPr/>
        <p:txBody>
          <a:bodyPr/>
          <a:lstStyle/>
          <a:p>
            <a:r>
              <a:rPr lang="en-US" dirty="0"/>
              <a:t>Fig. 4.3: Electricity Generation from Selected Fuels</a:t>
            </a:r>
          </a:p>
        </p:txBody>
      </p:sp>
      <p:sp>
        <p:nvSpPr>
          <p:cNvPr id="4" name="Text Placeholder 3">
            <a:extLst>
              <a:ext uri="{FF2B5EF4-FFF2-40B4-BE49-F238E27FC236}">
                <a16:creationId xmlns:a16="http://schemas.microsoft.com/office/drawing/2014/main" xmlns="" id="{E28FDEEA-FA39-2448-BD9C-D20F5D0C7C0B}"/>
              </a:ext>
            </a:extLst>
          </p:cNvPr>
          <p:cNvSpPr>
            <a:spLocks noGrp="1"/>
          </p:cNvSpPr>
          <p:nvPr>
            <p:ph type="body" sz="half" idx="2"/>
          </p:nvPr>
        </p:nvSpPr>
        <p:spPr/>
        <p:txBody>
          <a:bodyPr>
            <a:normAutofit/>
          </a:bodyPr>
          <a:lstStyle/>
          <a:p>
            <a:r>
              <a:rPr lang="en-US" dirty="0"/>
              <a:t>This figure shows electric power generation from different fuel sources and technologies. Since 2010, the declining market share from coal has been filled largely by natural gas and, to a lesser extent, renewables. Renewables include: conventional hydroelectric, geothermal, wood, wood waste, biogenic municipal waste, landfill gas, other biomass, solar, and wind power. </a:t>
            </a:r>
            <a:r>
              <a:rPr lang="en-US" i="1" dirty="0"/>
              <a:t>Source: EIA/AEO 2018.</a:t>
            </a:r>
            <a:r>
              <a:rPr lang="en-US" i="1" baseline="30000" dirty="0">
                <a:hlinkClick r:id="rId4"/>
              </a:rPr>
              <a:t>59</a:t>
            </a:r>
            <a:endParaRPr lang="en-US" i="1" baseline="30000" dirty="0"/>
          </a:p>
          <a:p>
            <a:endParaRPr lang="en-US" dirty="0"/>
          </a:p>
        </p:txBody>
      </p:sp>
      <p:sp>
        <p:nvSpPr>
          <p:cNvPr id="5" name="Text Placeholder 4">
            <a:extLst>
              <a:ext uri="{FF2B5EF4-FFF2-40B4-BE49-F238E27FC236}">
                <a16:creationId xmlns:a16="http://schemas.microsoft.com/office/drawing/2014/main" xmlns="" id="{F188E524-9DE4-B946-BAB8-A356EE371542}"/>
              </a:ext>
            </a:extLst>
          </p:cNvPr>
          <p:cNvSpPr>
            <a:spLocks noGrp="1"/>
          </p:cNvSpPr>
          <p:nvPr>
            <p:ph type="body" sz="quarter" idx="12"/>
          </p:nvPr>
        </p:nvSpPr>
        <p:spPr/>
        <p:txBody>
          <a:bodyPr/>
          <a:lstStyle/>
          <a:p>
            <a:r>
              <a:rPr lang="en-US" dirty="0"/>
              <a:t>Ch. 4 | Energy Supply, Delivery, and Demand</a:t>
            </a:r>
          </a:p>
        </p:txBody>
      </p:sp>
    </p:spTree>
    <p:extLst>
      <p:ext uri="{BB962C8B-B14F-4D97-AF65-F5344CB8AC3E}">
        <p14:creationId xmlns:p14="http://schemas.microsoft.com/office/powerpoint/2010/main" val="1489722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3DBC7090-7BDB-254D-965D-497CE8B33FC7}"/>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2131258" y="457200"/>
            <a:ext cx="4884660" cy="3014663"/>
          </a:xfrm>
        </p:spPr>
      </p:pic>
      <p:sp>
        <p:nvSpPr>
          <p:cNvPr id="3" name="Title 2">
            <a:extLst>
              <a:ext uri="{FF2B5EF4-FFF2-40B4-BE49-F238E27FC236}">
                <a16:creationId xmlns:a16="http://schemas.microsoft.com/office/drawing/2014/main" xmlns="" id="{E993FF8E-DE57-B741-9632-A6F685B1B882}"/>
              </a:ext>
            </a:extLst>
          </p:cNvPr>
          <p:cNvSpPr>
            <a:spLocks noGrp="1"/>
          </p:cNvSpPr>
          <p:nvPr>
            <p:ph type="title"/>
          </p:nvPr>
        </p:nvSpPr>
        <p:spPr/>
        <p:txBody>
          <a:bodyPr/>
          <a:lstStyle/>
          <a:p>
            <a:r>
              <a:rPr lang="en-US" dirty="0"/>
              <a:t>Fig. 4.4: Examples of Critical Infrastructure Interdependencies</a:t>
            </a:r>
          </a:p>
        </p:txBody>
      </p:sp>
      <p:sp>
        <p:nvSpPr>
          <p:cNvPr id="4" name="Text Placeholder 3">
            <a:extLst>
              <a:ext uri="{FF2B5EF4-FFF2-40B4-BE49-F238E27FC236}">
                <a16:creationId xmlns:a16="http://schemas.microsoft.com/office/drawing/2014/main" xmlns="" id="{ED1A86F0-9482-824B-B449-285CB92A7FA5}"/>
              </a:ext>
            </a:extLst>
          </p:cNvPr>
          <p:cNvSpPr>
            <a:spLocks noGrp="1"/>
          </p:cNvSpPr>
          <p:nvPr>
            <p:ph type="body" sz="half" idx="2"/>
          </p:nvPr>
        </p:nvSpPr>
        <p:spPr/>
        <p:txBody>
          <a:bodyPr>
            <a:normAutofit/>
          </a:bodyPr>
          <a:lstStyle/>
          <a:p>
            <a:r>
              <a:rPr lang="en-US" dirty="0"/>
              <a:t>The interdependence of critical infrastructure systems increases the importance of electricity resilience, as disruptions to energy services are projected to affect other sectors. Shown above is a representative set of connections, and the complex relationships are analogous to other systems (Ch. 17: Complex Systems). A more complete listing of these linkages can be found at DOE.</a:t>
            </a:r>
            <a:r>
              <a:rPr lang="en-US" baseline="30000" dirty="0">
                <a:hlinkClick r:id="rId4"/>
              </a:rPr>
              <a:t>2</a:t>
            </a:r>
            <a:r>
              <a:rPr lang="en-US" dirty="0"/>
              <a:t> </a:t>
            </a:r>
            <a:r>
              <a:rPr lang="en-US" i="1" dirty="0"/>
              <a:t>Source: adapted from DOE 2017.</a:t>
            </a:r>
            <a:r>
              <a:rPr lang="en-US" i="1" baseline="30000" dirty="0">
                <a:hlinkClick r:id="rId4"/>
              </a:rPr>
              <a:t>2</a:t>
            </a:r>
            <a:endParaRPr lang="en-US" i="1" baseline="30000" dirty="0"/>
          </a:p>
        </p:txBody>
      </p:sp>
      <p:sp>
        <p:nvSpPr>
          <p:cNvPr id="5" name="Text Placeholder 4">
            <a:extLst>
              <a:ext uri="{FF2B5EF4-FFF2-40B4-BE49-F238E27FC236}">
                <a16:creationId xmlns:a16="http://schemas.microsoft.com/office/drawing/2014/main" xmlns="" id="{24DF2B8A-34EF-DB4C-9847-937B69381F9D}"/>
              </a:ext>
            </a:extLst>
          </p:cNvPr>
          <p:cNvSpPr>
            <a:spLocks noGrp="1"/>
          </p:cNvSpPr>
          <p:nvPr>
            <p:ph type="body" sz="quarter" idx="12"/>
          </p:nvPr>
        </p:nvSpPr>
        <p:spPr/>
        <p:txBody>
          <a:bodyPr/>
          <a:lstStyle/>
          <a:p>
            <a:r>
              <a:rPr lang="en-US" dirty="0"/>
              <a:t>Ch. 4 | Energy Supply, Delivery, and Demand</a:t>
            </a:r>
          </a:p>
        </p:txBody>
      </p:sp>
    </p:spTree>
    <p:extLst>
      <p:ext uri="{BB962C8B-B14F-4D97-AF65-F5344CB8AC3E}">
        <p14:creationId xmlns:p14="http://schemas.microsoft.com/office/powerpoint/2010/main" val="1204229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DB5DA23F-1F26-E548-9C82-66B2C32710D7}"/>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805568"/>
            <a:ext cx="4629150" cy="4707114"/>
          </a:xfrm>
        </p:spPr>
      </p:pic>
      <p:sp>
        <p:nvSpPr>
          <p:cNvPr id="3" name="Title 2">
            <a:extLst>
              <a:ext uri="{FF2B5EF4-FFF2-40B4-BE49-F238E27FC236}">
                <a16:creationId xmlns:a16="http://schemas.microsoft.com/office/drawing/2014/main" xmlns="" id="{77DF1F12-70A7-264A-B943-992F16679D74}"/>
              </a:ext>
            </a:extLst>
          </p:cNvPr>
          <p:cNvSpPr>
            <a:spLocks noGrp="1"/>
          </p:cNvSpPr>
          <p:nvPr>
            <p:ph type="title"/>
          </p:nvPr>
        </p:nvSpPr>
        <p:spPr/>
        <p:txBody>
          <a:bodyPr/>
          <a:lstStyle/>
          <a:p>
            <a:r>
              <a:rPr lang="en-US" dirty="0"/>
              <a:t>Fig. 4.5: Energy Sector Resilience Solutions</a:t>
            </a:r>
          </a:p>
        </p:txBody>
      </p:sp>
      <p:sp>
        <p:nvSpPr>
          <p:cNvPr id="4" name="Text Placeholder 3">
            <a:extLst>
              <a:ext uri="{FF2B5EF4-FFF2-40B4-BE49-F238E27FC236}">
                <a16:creationId xmlns:a16="http://schemas.microsoft.com/office/drawing/2014/main" xmlns="" id="{7FB301D5-1994-594E-8663-F557803BEE24}"/>
              </a:ext>
            </a:extLst>
          </p:cNvPr>
          <p:cNvSpPr>
            <a:spLocks noGrp="1"/>
          </p:cNvSpPr>
          <p:nvPr>
            <p:ph type="body" sz="half" idx="2"/>
          </p:nvPr>
        </p:nvSpPr>
        <p:spPr/>
        <p:txBody>
          <a:bodyPr>
            <a:normAutofit fontScale="85000" lnSpcReduction="20000"/>
          </a:bodyPr>
          <a:lstStyle/>
          <a:p>
            <a:r>
              <a:rPr lang="en-US" dirty="0"/>
              <a:t>Solutions are being deployed in the energy sector to enhance resilience to extreme weather and climate impacts across a spectrum of energy generation technologies, infrastructure, and fuel types. The figure illustrates resilience investment opportunities addressing specific extreme weather threats, as well as broader resilience actions that include grid modernization and advanced planning and preparedness. </a:t>
            </a:r>
            <a:r>
              <a:rPr lang="en-US" i="1" dirty="0"/>
              <a:t>Photo credits (from top): Todd Plain, U.S. Army Corps of Engineers; Program Executive Office, Assembled Chemical Weapons Alternative; Lance Cheung, USDA; Idaho National Laboratory (</a:t>
            </a:r>
            <a:r>
              <a:rPr lang="en-US" i="1" dirty="0">
                <a:hlinkClick r:id="rId3"/>
              </a:rPr>
              <a:t>CC BY 2.0</a:t>
            </a:r>
            <a:r>
              <a:rPr lang="en-US" i="1" dirty="0"/>
              <a:t>); Darin Leach, USDA; Master Sgt. Roy Santana, U.S. Air Force.</a:t>
            </a:r>
          </a:p>
        </p:txBody>
      </p:sp>
      <p:sp>
        <p:nvSpPr>
          <p:cNvPr id="5" name="Text Placeholder 4">
            <a:extLst>
              <a:ext uri="{FF2B5EF4-FFF2-40B4-BE49-F238E27FC236}">
                <a16:creationId xmlns:a16="http://schemas.microsoft.com/office/drawing/2014/main" xmlns="" id="{91257AB4-0894-C746-B634-A902CBA4BFB0}"/>
              </a:ext>
            </a:extLst>
          </p:cNvPr>
          <p:cNvSpPr>
            <a:spLocks noGrp="1"/>
          </p:cNvSpPr>
          <p:nvPr>
            <p:ph type="body" sz="quarter" idx="12"/>
          </p:nvPr>
        </p:nvSpPr>
        <p:spPr/>
        <p:txBody>
          <a:bodyPr/>
          <a:lstStyle/>
          <a:p>
            <a:r>
              <a:rPr lang="en-US" dirty="0"/>
              <a:t>Ch. 4 | Energy Supply, Delivery, and Demand</a:t>
            </a:r>
          </a:p>
        </p:txBody>
      </p:sp>
    </p:spTree>
    <p:extLst>
      <p:ext uri="{BB962C8B-B14F-4D97-AF65-F5344CB8AC3E}">
        <p14:creationId xmlns:p14="http://schemas.microsoft.com/office/powerpoint/2010/main" val="6999047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B9C8E70C-1032-8747-A046-548402C5172B}" vid="{6A8C401A-7EE4-7A48-906C-36A885B8D2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1315</TotalTime>
  <Words>1209</Words>
  <Application>Microsoft Office PowerPoint</Application>
  <PresentationFormat>On-screen Show (4:3)</PresentationFormat>
  <Paragraphs>63</Paragraphs>
  <Slides>12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Fig. 4.1: Potential Impacts from Extreme Weather and Climate Change</vt:lpstr>
      <vt:lpstr>Fig. 4.2: Projected Changes in Energy Expenditures</vt:lpstr>
      <vt:lpstr>Fig. 4.3: Electricity Generation from Selected Fuels</vt:lpstr>
      <vt:lpstr>Fig. 4.4: Examples of Critical Infrastructure Interdependencies</vt:lpstr>
      <vt:lpstr>Fig. 4.5: Energy Sector Resilience Solutions</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Natalie</dc:creator>
  <cp:lastModifiedBy>Reeves, Katie</cp:lastModifiedBy>
  <cp:revision>72</cp:revision>
  <dcterms:created xsi:type="dcterms:W3CDTF">2018-11-05T21:57:52Z</dcterms:created>
  <dcterms:modified xsi:type="dcterms:W3CDTF">2018-11-20T15:28:25Z</dcterms:modified>
</cp:coreProperties>
</file>